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9351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hyperlink" Target="https://docs.streamlit.io/" TargetMode="External"/><Relationship Id="rId3" Type="http://schemas.openxmlformats.org/officeDocument/2006/relationships/image" Target="../media/image1.png"/><Relationship Id="rId7" Type="http://schemas.openxmlformats.org/officeDocument/2006/relationships/hyperlink" Target="https://pypi.org/project/opencv-python/"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s://www.researchgate.net/figure/CNN-places-architecture-design-based-on-the-pre-trained-Caffe-model-Layers-fc7-and_fig1_332665758" TargetMode="External"/><Relationship Id="rId5" Type="http://schemas.openxmlformats.org/officeDocument/2006/relationships/hyperlink" Target="https://caffe.berkeleyvision.org/"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1825823"/>
            <a:ext cx="4869061" cy="4577953"/>
          </a:xfrm>
          <a:prstGeom prst="rect">
            <a:avLst/>
          </a:prstGeom>
        </p:spPr>
      </p:pic>
      <p:pic>
        <p:nvPicPr>
          <p:cNvPr id="6" name="Image 3" descr="preencoded.png"/>
          <p:cNvPicPr>
            <a:picLocks noChangeAspect="1"/>
          </p:cNvPicPr>
          <p:nvPr/>
        </p:nvPicPr>
        <p:blipFill>
          <a:blip r:embed="rId6"/>
          <a:stretch>
            <a:fillRect/>
          </a:stretch>
        </p:blipFill>
        <p:spPr>
          <a:xfrm>
            <a:off x="864037" y="1897856"/>
            <a:ext cx="6679644" cy="869633"/>
          </a:xfrm>
          <a:prstGeom prst="rect">
            <a:avLst/>
          </a:prstGeom>
        </p:spPr>
      </p:pic>
      <p:sp>
        <p:nvSpPr>
          <p:cNvPr id="7" name="Text 1"/>
          <p:cNvSpPr/>
          <p:nvPr/>
        </p:nvSpPr>
        <p:spPr>
          <a:xfrm>
            <a:off x="864037" y="3137773"/>
            <a:ext cx="7415927" cy="3193971"/>
          </a:xfrm>
          <a:prstGeom prst="rect">
            <a:avLst/>
          </a:prstGeom>
          <a:noFill/>
          <a:ln/>
        </p:spPr>
        <p:txBody>
          <a:bodyPr wrap="square" rtlCol="0" anchor="t"/>
          <a:lstStyle/>
          <a:p>
            <a:pPr marL="0" indent="0">
              <a:lnSpc>
                <a:spcPts val="8384"/>
              </a:lnSpc>
              <a:buNone/>
            </a:pPr>
            <a:r>
              <a:rPr lang="en-US" sz="6707" dirty="0">
                <a:solidFill>
                  <a:srgbClr val="312F2B"/>
                </a:solidFill>
                <a:latin typeface="Gelasio" pitchFamily="34" charset="0"/>
                <a:ea typeface="Gelasio" pitchFamily="34" charset="-122"/>
                <a:cs typeface="Gelasio" pitchFamily="34" charset="-120"/>
              </a:rPr>
              <a:t>Gender and Age Detection using Machine Learning</a:t>
            </a:r>
            <a:endParaRPr lang="en-US" sz="670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553"/>
          </a:xfrm>
          <a:prstGeom prst="rect">
            <a:avLst/>
          </a:prstGeom>
          <a:solidFill>
            <a:srgbClr val="FFFFFF">
              <a:alpha val="75000"/>
            </a:srgbClr>
          </a:solidFill>
          <a:ln/>
        </p:spPr>
        <p:txBody>
          <a:bodyPr/>
          <a:lstStyle/>
          <a:p>
            <a:endParaRPr lang="en-IN"/>
          </a:p>
        </p:txBody>
      </p:sp>
      <p:sp>
        <p:nvSpPr>
          <p:cNvPr id="4" name="Text 1"/>
          <p:cNvSpPr/>
          <p:nvPr/>
        </p:nvSpPr>
        <p:spPr>
          <a:xfrm>
            <a:off x="1734622" y="561856"/>
            <a:ext cx="5108019" cy="638413"/>
          </a:xfrm>
          <a:prstGeom prst="rect">
            <a:avLst/>
          </a:prstGeom>
          <a:noFill/>
          <a:ln/>
        </p:spPr>
        <p:txBody>
          <a:bodyPr wrap="none" rtlCol="0" anchor="t"/>
          <a:lstStyle/>
          <a:p>
            <a:pPr marL="0" indent="0">
              <a:lnSpc>
                <a:spcPts val="5028"/>
              </a:lnSpc>
              <a:buNone/>
            </a:pPr>
            <a:r>
              <a:rPr lang="en-US" sz="4022" dirty="0">
                <a:solidFill>
                  <a:srgbClr val="312F2B"/>
                </a:solidFill>
                <a:latin typeface="Gelasio" pitchFamily="34" charset="0"/>
                <a:ea typeface="Gelasio" pitchFamily="34" charset="-122"/>
                <a:cs typeface="Gelasio" pitchFamily="34" charset="-120"/>
              </a:rPr>
              <a:t>Outputs:</a:t>
            </a:r>
            <a:endParaRPr lang="en-US" sz="4022" dirty="0"/>
          </a:p>
        </p:txBody>
      </p:sp>
      <p:pic>
        <p:nvPicPr>
          <p:cNvPr id="5" name="Image 1" descr="preencoded.png"/>
          <p:cNvPicPr>
            <a:picLocks noChangeAspect="1"/>
          </p:cNvPicPr>
          <p:nvPr/>
        </p:nvPicPr>
        <p:blipFill>
          <a:blip r:embed="rId4"/>
          <a:stretch>
            <a:fillRect/>
          </a:stretch>
        </p:blipFill>
        <p:spPr>
          <a:xfrm>
            <a:off x="6009799" y="1608892"/>
            <a:ext cx="2610683" cy="3826193"/>
          </a:xfrm>
          <a:prstGeom prst="rect">
            <a:avLst/>
          </a:prstGeom>
        </p:spPr>
      </p:pic>
      <p:pic>
        <p:nvPicPr>
          <p:cNvPr id="6" name="Image 2" descr="preencoded.png"/>
          <p:cNvPicPr>
            <a:picLocks noChangeAspect="1"/>
          </p:cNvPicPr>
          <p:nvPr/>
        </p:nvPicPr>
        <p:blipFill>
          <a:blip r:embed="rId5"/>
          <a:stretch>
            <a:fillRect/>
          </a:stretch>
        </p:blipFill>
        <p:spPr>
          <a:xfrm>
            <a:off x="1734622" y="5664875"/>
            <a:ext cx="9705142" cy="1058942"/>
          </a:xfrm>
          <a:prstGeom prst="rect">
            <a:avLst/>
          </a:prstGeom>
        </p:spPr>
      </p:pic>
      <p:sp>
        <p:nvSpPr>
          <p:cNvPr id="7" name="Text 2"/>
          <p:cNvSpPr/>
          <p:nvPr/>
        </p:nvSpPr>
        <p:spPr>
          <a:xfrm>
            <a:off x="1734622" y="7030283"/>
            <a:ext cx="5108019" cy="638413"/>
          </a:xfrm>
          <a:prstGeom prst="rect">
            <a:avLst/>
          </a:prstGeom>
          <a:noFill/>
          <a:ln/>
        </p:spPr>
        <p:txBody>
          <a:bodyPr wrap="none" rtlCol="0" anchor="t"/>
          <a:lstStyle/>
          <a:p>
            <a:pPr marL="0" indent="0">
              <a:lnSpc>
                <a:spcPts val="5028"/>
              </a:lnSpc>
              <a:buNone/>
            </a:pPr>
            <a:endParaRPr lang="en-US" sz="4022"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2302"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4962882" y="917972"/>
            <a:ext cx="4704517" cy="4029551"/>
          </a:xfrm>
          <a:prstGeom prst="rect">
            <a:avLst/>
          </a:prstGeom>
        </p:spPr>
      </p:pic>
      <p:pic>
        <p:nvPicPr>
          <p:cNvPr id="5" name="Image 2" descr="preencoded.png"/>
          <p:cNvPicPr>
            <a:picLocks noChangeAspect="1"/>
          </p:cNvPicPr>
          <p:nvPr/>
        </p:nvPicPr>
        <p:blipFill>
          <a:blip r:embed="rId5"/>
          <a:stretch>
            <a:fillRect/>
          </a:stretch>
        </p:blipFill>
        <p:spPr>
          <a:xfrm>
            <a:off x="864037" y="5225177"/>
            <a:ext cx="11727180" cy="944642"/>
          </a:xfrm>
          <a:prstGeom prst="rect">
            <a:avLst/>
          </a:prstGeom>
        </p:spPr>
      </p:pic>
      <p:sp>
        <p:nvSpPr>
          <p:cNvPr id="6" name="Text 1"/>
          <p:cNvSpPr/>
          <p:nvPr/>
        </p:nvSpPr>
        <p:spPr>
          <a:xfrm>
            <a:off x="864037" y="6540103"/>
            <a:ext cx="6172200" cy="771525"/>
          </a:xfrm>
          <a:prstGeom prst="rect">
            <a:avLst/>
          </a:prstGeom>
          <a:noFill/>
          <a:ln/>
        </p:spPr>
        <p:txBody>
          <a:bodyPr wrap="none" rtlCol="0" anchor="t"/>
          <a:lstStyle/>
          <a:p>
            <a:pPr marL="0" indent="0">
              <a:lnSpc>
                <a:spcPts val="6075"/>
              </a:lnSpc>
              <a:buNone/>
            </a:pPr>
            <a:endParaRPr lang="en-US" sz="486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5882997" y="675084"/>
            <a:ext cx="2864406" cy="4479488"/>
          </a:xfrm>
          <a:prstGeom prst="rect">
            <a:avLst/>
          </a:prstGeom>
        </p:spPr>
      </p:pic>
      <p:pic>
        <p:nvPicPr>
          <p:cNvPr id="5" name="Image 2" descr="preencoded.png"/>
          <p:cNvPicPr>
            <a:picLocks noChangeAspect="1"/>
          </p:cNvPicPr>
          <p:nvPr/>
        </p:nvPicPr>
        <p:blipFill>
          <a:blip r:embed="rId5"/>
          <a:stretch>
            <a:fillRect/>
          </a:stretch>
        </p:blipFill>
        <p:spPr>
          <a:xfrm>
            <a:off x="859274" y="5430679"/>
            <a:ext cx="11662291" cy="989648"/>
          </a:xfrm>
          <a:prstGeom prst="rect">
            <a:avLst/>
          </a:prstGeom>
        </p:spPr>
      </p:pic>
      <p:sp>
        <p:nvSpPr>
          <p:cNvPr id="6" name="Text 1"/>
          <p:cNvSpPr/>
          <p:nvPr/>
        </p:nvSpPr>
        <p:spPr>
          <a:xfrm>
            <a:off x="859274" y="6788587"/>
            <a:ext cx="6138029" cy="767120"/>
          </a:xfrm>
          <a:prstGeom prst="rect">
            <a:avLst/>
          </a:prstGeom>
          <a:noFill/>
          <a:ln/>
        </p:spPr>
        <p:txBody>
          <a:bodyPr wrap="none" rtlCol="0" anchor="t"/>
          <a:lstStyle/>
          <a:p>
            <a:pPr marL="0" indent="0">
              <a:lnSpc>
                <a:spcPts val="6041"/>
              </a:lnSpc>
              <a:buNone/>
            </a:pPr>
            <a:endParaRPr lang="en-US" sz="4833"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521637" y="1142881"/>
            <a:ext cx="7801451" cy="771525"/>
          </a:xfrm>
          <a:prstGeom prst="rect">
            <a:avLst/>
          </a:prstGeom>
          <a:noFill/>
          <a:ln/>
        </p:spPr>
        <p:txBody>
          <a:bodyPr wrap="none" rtlCol="0" anchor="t"/>
          <a:lstStyle/>
          <a:p>
            <a:pPr marL="0" indent="0">
              <a:lnSpc>
                <a:spcPts val="6075"/>
              </a:lnSpc>
              <a:buNone/>
            </a:pPr>
            <a:r>
              <a:rPr lang="en-US" sz="4860" dirty="0">
                <a:solidFill>
                  <a:srgbClr val="312F2B"/>
                </a:solidFill>
                <a:latin typeface="Gelasio" pitchFamily="34" charset="0"/>
                <a:ea typeface="Gelasio" pitchFamily="34" charset="-122"/>
                <a:cs typeface="Gelasio" pitchFamily="34" charset="-120"/>
              </a:rPr>
              <a:t>Challenges and Future Work</a:t>
            </a:r>
            <a:endParaRPr lang="en-US" sz="4860" dirty="0"/>
          </a:p>
        </p:txBody>
      </p:sp>
      <p:pic>
        <p:nvPicPr>
          <p:cNvPr id="6" name="Image 2" descr="preencoded.png"/>
          <p:cNvPicPr>
            <a:picLocks noChangeAspect="1"/>
          </p:cNvPicPr>
          <p:nvPr/>
        </p:nvPicPr>
        <p:blipFill>
          <a:blip r:embed="rId5"/>
          <a:stretch>
            <a:fillRect/>
          </a:stretch>
        </p:blipFill>
        <p:spPr>
          <a:xfrm>
            <a:off x="4521637" y="2284690"/>
            <a:ext cx="617220" cy="617220"/>
          </a:xfrm>
          <a:prstGeom prst="rect">
            <a:avLst/>
          </a:prstGeom>
        </p:spPr>
      </p:pic>
      <p:sp>
        <p:nvSpPr>
          <p:cNvPr id="7" name="Text 2"/>
          <p:cNvSpPr/>
          <p:nvPr/>
        </p:nvSpPr>
        <p:spPr>
          <a:xfrm>
            <a:off x="4521637" y="3148727"/>
            <a:ext cx="4437221" cy="395049"/>
          </a:xfrm>
          <a:prstGeom prst="rect">
            <a:avLst/>
          </a:prstGeom>
          <a:noFill/>
          <a:ln/>
        </p:spPr>
        <p:txBody>
          <a:bodyPr wrap="none" rtlCol="0" anchor="t"/>
          <a:lstStyle/>
          <a:p>
            <a:pPr marL="0" indent="0" algn="l">
              <a:lnSpc>
                <a:spcPts val="3110"/>
              </a:lnSpc>
              <a:buNone/>
            </a:pPr>
            <a:r>
              <a:rPr lang="en-US" sz="1944" b="1" dirty="0">
                <a:solidFill>
                  <a:srgbClr val="272525"/>
                </a:solidFill>
                <a:latin typeface="Lato" pitchFamily="34" charset="0"/>
                <a:ea typeface="Lato" pitchFamily="34" charset="-122"/>
                <a:cs typeface="Lato" pitchFamily="34" charset="-120"/>
              </a:rPr>
              <a:t>Accuracy and Precision</a:t>
            </a:r>
            <a:r>
              <a:rPr lang="en-US" sz="1944" dirty="0">
                <a:solidFill>
                  <a:srgbClr val="272525"/>
                </a:solidFill>
                <a:latin typeface="Lato" pitchFamily="34" charset="0"/>
                <a:ea typeface="Lato" pitchFamily="34" charset="-122"/>
                <a:cs typeface="Lato" pitchFamily="34" charset="-120"/>
              </a:rPr>
              <a:t>:</a:t>
            </a:r>
            <a:endParaRPr lang="en-US" sz="1944" dirty="0"/>
          </a:p>
        </p:txBody>
      </p:sp>
      <p:sp>
        <p:nvSpPr>
          <p:cNvPr id="8" name="Text 3"/>
          <p:cNvSpPr/>
          <p:nvPr/>
        </p:nvSpPr>
        <p:spPr>
          <a:xfrm>
            <a:off x="4916567" y="3691890"/>
            <a:ext cx="4042291" cy="1580198"/>
          </a:xfrm>
          <a:prstGeom prst="rect">
            <a:avLst/>
          </a:prstGeom>
          <a:noFill/>
          <a:ln/>
        </p:spPr>
        <p:txBody>
          <a:bodyPr wrap="square" rtlCol="0" anchor="t"/>
          <a:lstStyle/>
          <a:p>
            <a:pPr marL="342900" indent="-342900" algn="l">
              <a:lnSpc>
                <a:spcPts val="3110"/>
              </a:lnSpc>
              <a:buSzPct val="100000"/>
              <a:buChar char="•"/>
            </a:pPr>
            <a:r>
              <a:rPr lang="en-US" sz="1944" b="1" dirty="0">
                <a:solidFill>
                  <a:srgbClr val="272525"/>
                </a:solidFill>
                <a:latin typeface="Lato" pitchFamily="34" charset="0"/>
                <a:ea typeface="Lato" pitchFamily="34" charset="-122"/>
                <a:cs typeface="Lato" pitchFamily="34" charset="-120"/>
              </a:rPr>
              <a:t>Challenge</a:t>
            </a:r>
            <a:r>
              <a:rPr lang="en-US" sz="1944" dirty="0">
                <a:solidFill>
                  <a:srgbClr val="272525"/>
                </a:solidFill>
                <a:latin typeface="Lato" pitchFamily="34" charset="0"/>
                <a:ea typeface="Lato" pitchFamily="34" charset="-122"/>
                <a:cs typeface="Lato" pitchFamily="34" charset="-120"/>
              </a:rPr>
              <a:t>: Achieving high accuracy in age and gender prediction can be difficult, especially with diverse and varying quality images.</a:t>
            </a:r>
            <a:endParaRPr lang="en-US" sz="1944" dirty="0"/>
          </a:p>
        </p:txBody>
      </p:sp>
      <p:sp>
        <p:nvSpPr>
          <p:cNvPr id="9" name="Text 4"/>
          <p:cNvSpPr/>
          <p:nvPr/>
        </p:nvSpPr>
        <p:spPr>
          <a:xfrm>
            <a:off x="4906328" y="5664820"/>
            <a:ext cx="4042291" cy="1580198"/>
          </a:xfrm>
          <a:prstGeom prst="rect">
            <a:avLst/>
          </a:prstGeom>
          <a:noFill/>
          <a:ln/>
        </p:spPr>
        <p:txBody>
          <a:bodyPr wrap="square" rtlCol="0" anchor="t"/>
          <a:lstStyle/>
          <a:p>
            <a:pPr marL="342900" indent="-342900" algn="l">
              <a:lnSpc>
                <a:spcPts val="3110"/>
              </a:lnSpc>
              <a:buSzPct val="100000"/>
              <a:buChar char="•"/>
            </a:pPr>
            <a:r>
              <a:rPr lang="en-US" sz="1944" dirty="0">
                <a:solidFill>
                  <a:srgbClr val="272525"/>
                </a:solidFill>
                <a:latin typeface="Lato" pitchFamily="34" charset="0"/>
                <a:ea typeface="Lato" pitchFamily="34" charset="-122"/>
                <a:cs typeface="Lato" pitchFamily="34" charset="-120"/>
              </a:rPr>
              <a:t>The models might struggle with images of low resolution or poor lighting conditions, leading to incorrect predictions.</a:t>
            </a:r>
            <a:endParaRPr lang="en-US" sz="1944" dirty="0"/>
          </a:p>
        </p:txBody>
      </p:sp>
      <p:pic>
        <p:nvPicPr>
          <p:cNvPr id="10" name="Image 3" descr="preencoded.png"/>
          <p:cNvPicPr>
            <a:picLocks noChangeAspect="1"/>
          </p:cNvPicPr>
          <p:nvPr/>
        </p:nvPicPr>
        <p:blipFill>
          <a:blip r:embed="rId6"/>
          <a:stretch>
            <a:fillRect/>
          </a:stretch>
        </p:blipFill>
        <p:spPr>
          <a:xfrm>
            <a:off x="9329142" y="2284690"/>
            <a:ext cx="617220" cy="617220"/>
          </a:xfrm>
          <a:prstGeom prst="rect">
            <a:avLst/>
          </a:prstGeom>
        </p:spPr>
      </p:pic>
      <p:sp>
        <p:nvSpPr>
          <p:cNvPr id="11" name="Text 5"/>
          <p:cNvSpPr/>
          <p:nvPr/>
        </p:nvSpPr>
        <p:spPr>
          <a:xfrm>
            <a:off x="9329142" y="3148727"/>
            <a:ext cx="4437221" cy="395049"/>
          </a:xfrm>
          <a:prstGeom prst="rect">
            <a:avLst/>
          </a:prstGeom>
          <a:noFill/>
          <a:ln/>
        </p:spPr>
        <p:txBody>
          <a:bodyPr wrap="none" rtlCol="0" anchor="t"/>
          <a:lstStyle/>
          <a:p>
            <a:pPr marL="0" indent="0" algn="l">
              <a:lnSpc>
                <a:spcPts val="3110"/>
              </a:lnSpc>
              <a:buNone/>
            </a:pPr>
            <a:r>
              <a:rPr lang="en-US" sz="1944" b="1" dirty="0">
                <a:solidFill>
                  <a:srgbClr val="272525"/>
                </a:solidFill>
                <a:latin typeface="Lato" pitchFamily="34" charset="0"/>
                <a:ea typeface="Lato" pitchFamily="34" charset="-122"/>
                <a:cs typeface="Lato" pitchFamily="34" charset="-120"/>
              </a:rPr>
              <a:t>Future Improvements</a:t>
            </a:r>
            <a:endParaRPr lang="en-US" sz="1944" dirty="0"/>
          </a:p>
        </p:txBody>
      </p:sp>
      <p:sp>
        <p:nvSpPr>
          <p:cNvPr id="12" name="Text 6"/>
          <p:cNvSpPr/>
          <p:nvPr/>
        </p:nvSpPr>
        <p:spPr>
          <a:xfrm>
            <a:off x="9329142" y="3691890"/>
            <a:ext cx="4437221" cy="395049"/>
          </a:xfrm>
          <a:prstGeom prst="rect">
            <a:avLst/>
          </a:prstGeom>
          <a:noFill/>
          <a:ln/>
        </p:spPr>
        <p:txBody>
          <a:bodyPr wrap="none" rtlCol="0" anchor="t"/>
          <a:lstStyle/>
          <a:p>
            <a:pPr marL="0" indent="0" algn="l">
              <a:lnSpc>
                <a:spcPts val="3110"/>
              </a:lnSpc>
              <a:buNone/>
            </a:pPr>
            <a:r>
              <a:rPr lang="en-US" sz="1944" b="1" dirty="0">
                <a:solidFill>
                  <a:srgbClr val="272525"/>
                </a:solidFill>
                <a:latin typeface="Lato" pitchFamily="34" charset="0"/>
                <a:ea typeface="Lato" pitchFamily="34" charset="-122"/>
                <a:cs typeface="Lato" pitchFamily="34" charset="-120"/>
              </a:rPr>
              <a:t>Handling Diverse Inputs</a:t>
            </a:r>
            <a:r>
              <a:rPr lang="en-US" sz="1944" dirty="0">
                <a:solidFill>
                  <a:srgbClr val="272525"/>
                </a:solidFill>
                <a:latin typeface="Lato" pitchFamily="34" charset="0"/>
                <a:ea typeface="Lato" pitchFamily="34" charset="-122"/>
                <a:cs typeface="Lato" pitchFamily="34" charset="-120"/>
              </a:rPr>
              <a:t>:</a:t>
            </a:r>
            <a:endParaRPr lang="en-US" sz="1944" dirty="0"/>
          </a:p>
        </p:txBody>
      </p:sp>
      <p:sp>
        <p:nvSpPr>
          <p:cNvPr id="13" name="Text 7"/>
          <p:cNvSpPr/>
          <p:nvPr/>
        </p:nvSpPr>
        <p:spPr>
          <a:xfrm>
            <a:off x="9724073" y="4235053"/>
            <a:ext cx="4042291" cy="1429767"/>
          </a:xfrm>
          <a:prstGeom prst="rect">
            <a:avLst/>
          </a:prstGeom>
          <a:noFill/>
          <a:ln/>
        </p:spPr>
        <p:txBody>
          <a:bodyPr wrap="square" rtlCol="0" anchor="t"/>
          <a:lstStyle/>
          <a:p>
            <a:pPr marL="342900" indent="-342900" algn="l">
              <a:lnSpc>
                <a:spcPts val="3110"/>
              </a:lnSpc>
              <a:buSzPct val="100000"/>
              <a:buChar char="•"/>
            </a:pPr>
            <a:r>
              <a:rPr lang="en-US" sz="1944" b="1" dirty="0">
                <a:solidFill>
                  <a:srgbClr val="272525"/>
                </a:solidFill>
                <a:latin typeface="Lato" pitchFamily="34" charset="0"/>
                <a:ea typeface="Lato" pitchFamily="34" charset="-122"/>
                <a:cs typeface="Lato" pitchFamily="34" charset="-120"/>
              </a:rPr>
              <a:t>Objective</a:t>
            </a:r>
            <a:r>
              <a:rPr lang="en-US" sz="1944" dirty="0">
                <a:solidFill>
                  <a:srgbClr val="272525"/>
                </a:solidFill>
                <a:latin typeface="Lato" pitchFamily="34" charset="0"/>
                <a:ea typeface="Lato" pitchFamily="34" charset="-122"/>
                <a:cs typeface="Lato" pitchFamily="34" charset="-120"/>
              </a:rPr>
              <a:t>: Improve the model’s ability to handle a wide range of face images, including those with varying expressions, lighting, and angles.</a:t>
            </a:r>
            <a:endParaRPr lang="en-US" sz="1944" dirty="0"/>
          </a:p>
        </p:txBody>
      </p:sp>
      <p:sp>
        <p:nvSpPr>
          <p:cNvPr id="14" name="Text 8"/>
          <p:cNvSpPr/>
          <p:nvPr/>
        </p:nvSpPr>
        <p:spPr>
          <a:xfrm>
            <a:off x="9724073" y="6233531"/>
            <a:ext cx="4042291" cy="853187"/>
          </a:xfrm>
          <a:prstGeom prst="rect">
            <a:avLst/>
          </a:prstGeom>
          <a:noFill/>
          <a:ln/>
        </p:spPr>
        <p:txBody>
          <a:bodyPr wrap="square" rtlCol="0" anchor="t"/>
          <a:lstStyle/>
          <a:p>
            <a:pPr marL="342900" indent="-342900" algn="l">
              <a:lnSpc>
                <a:spcPts val="3110"/>
              </a:lnSpc>
              <a:buSzPct val="100000"/>
              <a:buChar char="•"/>
            </a:pPr>
            <a:r>
              <a:rPr lang="en-US" sz="1944" b="1" dirty="0">
                <a:solidFill>
                  <a:srgbClr val="272525"/>
                </a:solidFill>
                <a:latin typeface="Lato" pitchFamily="34" charset="0"/>
                <a:ea typeface="Lato" pitchFamily="34" charset="-122"/>
                <a:cs typeface="Lato" pitchFamily="34" charset="-120"/>
              </a:rPr>
              <a:t>Approach</a:t>
            </a:r>
            <a:r>
              <a:rPr lang="en-US" sz="1944" dirty="0">
                <a:solidFill>
                  <a:srgbClr val="272525"/>
                </a:solidFill>
                <a:latin typeface="Lato" pitchFamily="34" charset="0"/>
                <a:ea typeface="Lato" pitchFamily="34" charset="-122"/>
                <a:cs typeface="Lato" pitchFamily="34" charset="-120"/>
              </a:rPr>
              <a:t>: Train or fine-tune models on datasets that include a broader variety of conditions and face types.</a:t>
            </a:r>
            <a:endParaRPr lang="en-US" sz="1944"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14630400" cy="2989183"/>
          </a:xfrm>
          <a:prstGeom prst="rect">
            <a:avLst/>
          </a:prstGeom>
        </p:spPr>
      </p:pic>
      <p:sp>
        <p:nvSpPr>
          <p:cNvPr id="5" name="Text 1"/>
          <p:cNvSpPr/>
          <p:nvPr/>
        </p:nvSpPr>
        <p:spPr>
          <a:xfrm>
            <a:off x="836890" y="3648551"/>
            <a:ext cx="6083498" cy="747236"/>
          </a:xfrm>
          <a:prstGeom prst="rect">
            <a:avLst/>
          </a:prstGeom>
          <a:noFill/>
          <a:ln/>
        </p:spPr>
        <p:txBody>
          <a:bodyPr wrap="none" rtlCol="0" anchor="t"/>
          <a:lstStyle/>
          <a:p>
            <a:pPr marL="0" indent="0">
              <a:lnSpc>
                <a:spcPts val="5884"/>
              </a:lnSpc>
              <a:buNone/>
            </a:pPr>
            <a:r>
              <a:rPr lang="en-US" sz="4707" dirty="0">
                <a:solidFill>
                  <a:srgbClr val="312F2B"/>
                </a:solidFill>
                <a:latin typeface="Gelasio" pitchFamily="34" charset="0"/>
                <a:ea typeface="Gelasio" pitchFamily="34" charset="-122"/>
                <a:cs typeface="Gelasio" pitchFamily="34" charset="-120"/>
              </a:rPr>
              <a:t>References and Credits</a:t>
            </a:r>
            <a:endParaRPr lang="en-US" sz="4707" dirty="0"/>
          </a:p>
        </p:txBody>
      </p:sp>
      <p:sp>
        <p:nvSpPr>
          <p:cNvPr id="6" name="Text 2"/>
          <p:cNvSpPr/>
          <p:nvPr/>
        </p:nvSpPr>
        <p:spPr>
          <a:xfrm>
            <a:off x="836890" y="4754404"/>
            <a:ext cx="12956619" cy="765334"/>
          </a:xfrm>
          <a:prstGeom prst="rect">
            <a:avLst/>
          </a:prstGeom>
          <a:noFill/>
          <a:ln/>
        </p:spPr>
        <p:txBody>
          <a:bodyPr wrap="square" rtlCol="0" anchor="t"/>
          <a:lstStyle/>
          <a:p>
            <a:pPr marL="0" indent="0">
              <a:lnSpc>
                <a:spcPts val="3013"/>
              </a:lnSpc>
              <a:buNone/>
            </a:pPr>
            <a:r>
              <a:rPr lang="en-US" sz="1883" dirty="0">
                <a:solidFill>
                  <a:srgbClr val="272525"/>
                </a:solidFill>
                <a:latin typeface="Lato" pitchFamily="34" charset="0"/>
                <a:ea typeface="Lato" pitchFamily="34" charset="-122"/>
                <a:cs typeface="Lato" pitchFamily="34" charset="-120"/>
              </a:rPr>
              <a:t>We would like to acknowledge the following resources and libraries that were instrumental in the development of our project:</a:t>
            </a:r>
            <a:endParaRPr lang="en-US" sz="1883" dirty="0"/>
          </a:p>
        </p:txBody>
      </p:sp>
      <p:sp>
        <p:nvSpPr>
          <p:cNvPr id="7" name="Text 3"/>
          <p:cNvSpPr/>
          <p:nvPr/>
        </p:nvSpPr>
        <p:spPr>
          <a:xfrm>
            <a:off x="1219438" y="5788700"/>
            <a:ext cx="12574072" cy="382667"/>
          </a:xfrm>
          <a:prstGeom prst="rect">
            <a:avLst/>
          </a:prstGeom>
          <a:noFill/>
          <a:ln/>
        </p:spPr>
        <p:txBody>
          <a:bodyPr wrap="none" rtlCol="0" anchor="t"/>
          <a:lstStyle/>
          <a:p>
            <a:pPr marL="342900" indent="-342900" algn="l">
              <a:lnSpc>
                <a:spcPts val="3013"/>
              </a:lnSpc>
              <a:buSzPct val="100000"/>
              <a:buChar char="•"/>
            </a:pPr>
            <a:r>
              <a:rPr lang="en-US" sz="1883" u="sng" dirty="0">
                <a:solidFill>
                  <a:srgbClr val="6F6F5D"/>
                </a:solidFill>
                <a:latin typeface="Lato" pitchFamily="34" charset="0"/>
                <a:ea typeface="Lato" pitchFamily="34" charset="-122"/>
                <a:cs typeface="Lato" pitchFamily="34" charset="-120"/>
                <a:hlinkClick r:id="rId5">
                  <a:extLst>
                    <a:ext uri="{A12FA001-AC4F-418D-AE19-62706E023703}">
                      <ahyp:hlinkClr xmlns:ahyp="http://schemas.microsoft.com/office/drawing/2018/hyperlinkcolor" val="tx"/>
                    </a:ext>
                  </a:extLst>
                </a:hlinkClick>
              </a:rPr>
              <a:t>Caffe Model Images</a:t>
            </a:r>
            <a:endParaRPr lang="en-US" sz="1883" dirty="0"/>
          </a:p>
        </p:txBody>
      </p:sp>
      <p:sp>
        <p:nvSpPr>
          <p:cNvPr id="8" name="Text 4"/>
          <p:cNvSpPr/>
          <p:nvPr/>
        </p:nvSpPr>
        <p:spPr>
          <a:xfrm>
            <a:off x="1219438" y="6254948"/>
            <a:ext cx="12574072" cy="382667"/>
          </a:xfrm>
          <a:prstGeom prst="rect">
            <a:avLst/>
          </a:prstGeom>
          <a:noFill/>
          <a:ln/>
        </p:spPr>
        <p:txBody>
          <a:bodyPr wrap="none" rtlCol="0" anchor="t"/>
          <a:lstStyle/>
          <a:p>
            <a:pPr marL="342900" indent="-342900" algn="l">
              <a:lnSpc>
                <a:spcPts val="3013"/>
              </a:lnSpc>
              <a:buSzPct val="100000"/>
              <a:buChar char="•"/>
            </a:pPr>
            <a:r>
              <a:rPr lang="en-US" sz="1883" u="sng" dirty="0">
                <a:solidFill>
                  <a:srgbClr val="6F6F5D"/>
                </a:solidFill>
                <a:latin typeface="Lato" pitchFamily="34" charset="0"/>
                <a:ea typeface="Lato" pitchFamily="34" charset="-122"/>
                <a:cs typeface="Lato" pitchFamily="34" charset="-120"/>
                <a:hlinkClick r:id="rId6">
                  <a:extLst>
                    <a:ext uri="{A12FA001-AC4F-418D-AE19-62706E023703}">
                      <ahyp:hlinkClr xmlns:ahyp="http://schemas.microsoft.com/office/drawing/2018/hyperlinkcolor" val="tx"/>
                    </a:ext>
                  </a:extLst>
                </a:hlinkClick>
              </a:rPr>
              <a:t>CNN Places Architecture Design</a:t>
            </a:r>
            <a:r>
              <a:rPr lang="en-US" sz="1883" dirty="0">
                <a:solidFill>
                  <a:srgbClr val="272525"/>
                </a:solidFill>
                <a:latin typeface="Lato" pitchFamily="34" charset="0"/>
                <a:ea typeface="Lato" pitchFamily="34" charset="-122"/>
                <a:cs typeface="Lato" pitchFamily="34" charset="-120"/>
              </a:rPr>
              <a:t>(image)</a:t>
            </a:r>
            <a:endParaRPr lang="en-US" sz="1883" dirty="0"/>
          </a:p>
        </p:txBody>
      </p:sp>
      <p:sp>
        <p:nvSpPr>
          <p:cNvPr id="9" name="Text 5"/>
          <p:cNvSpPr/>
          <p:nvPr/>
        </p:nvSpPr>
        <p:spPr>
          <a:xfrm>
            <a:off x="1219438" y="6721197"/>
            <a:ext cx="12574072" cy="382667"/>
          </a:xfrm>
          <a:prstGeom prst="rect">
            <a:avLst/>
          </a:prstGeom>
          <a:noFill/>
          <a:ln/>
        </p:spPr>
        <p:txBody>
          <a:bodyPr wrap="none" rtlCol="0" anchor="t"/>
          <a:lstStyle/>
          <a:p>
            <a:pPr marL="342900" indent="-342900" algn="l">
              <a:lnSpc>
                <a:spcPts val="3013"/>
              </a:lnSpc>
              <a:buSzPct val="100000"/>
              <a:buChar char="•"/>
            </a:pPr>
            <a:r>
              <a:rPr lang="en-US" sz="1883" u="sng" dirty="0">
                <a:solidFill>
                  <a:srgbClr val="6F6F5D"/>
                </a:solidFill>
                <a:latin typeface="Lato" pitchFamily="34" charset="0"/>
                <a:ea typeface="Lato" pitchFamily="34" charset="-122"/>
                <a:cs typeface="Lato" pitchFamily="34" charset="-120"/>
                <a:hlinkClick r:id="rId7">
                  <a:extLst>
                    <a:ext uri="{A12FA001-AC4F-418D-AE19-62706E023703}">
                      <ahyp:hlinkClr xmlns:ahyp="http://schemas.microsoft.com/office/drawing/2018/hyperlinkcolor" val="tx"/>
                    </a:ext>
                  </a:extLst>
                </a:hlinkClick>
              </a:rPr>
              <a:t>OpenCV Library</a:t>
            </a:r>
            <a:endParaRPr lang="en-US" sz="1883" dirty="0"/>
          </a:p>
        </p:txBody>
      </p:sp>
      <p:sp>
        <p:nvSpPr>
          <p:cNvPr id="10" name="Text 6"/>
          <p:cNvSpPr/>
          <p:nvPr/>
        </p:nvSpPr>
        <p:spPr>
          <a:xfrm>
            <a:off x="1219438" y="7187446"/>
            <a:ext cx="12574072" cy="382667"/>
          </a:xfrm>
          <a:prstGeom prst="rect">
            <a:avLst/>
          </a:prstGeom>
          <a:noFill/>
          <a:ln/>
        </p:spPr>
        <p:txBody>
          <a:bodyPr wrap="none" rtlCol="0" anchor="t"/>
          <a:lstStyle/>
          <a:p>
            <a:pPr marL="342900" indent="-342900" algn="l">
              <a:lnSpc>
                <a:spcPts val="3013"/>
              </a:lnSpc>
              <a:buSzPct val="100000"/>
              <a:buChar char="•"/>
            </a:pPr>
            <a:r>
              <a:rPr lang="en-US" sz="1883" u="sng" dirty="0">
                <a:solidFill>
                  <a:srgbClr val="6F6F5D"/>
                </a:solidFill>
                <a:latin typeface="Lato" pitchFamily="34" charset="0"/>
                <a:ea typeface="Lato" pitchFamily="34" charset="-122"/>
                <a:cs typeface="Lato" pitchFamily="34" charset="-120"/>
                <a:hlinkClick r:id="rId8">
                  <a:extLst>
                    <a:ext uri="{A12FA001-AC4F-418D-AE19-62706E023703}">
                      <ahyp:hlinkClr xmlns:ahyp="http://schemas.microsoft.com/office/drawing/2018/hyperlinkcolor" val="tx"/>
                    </a:ext>
                  </a:extLst>
                </a:hlinkClick>
              </a:rPr>
              <a:t>Streamlit Documentation</a:t>
            </a:r>
            <a:endParaRPr lang="en-US" sz="1883"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745343"/>
            <a:ext cx="4869180" cy="2738914"/>
          </a:xfrm>
          <a:prstGeom prst="rect">
            <a:avLst/>
          </a:prstGeom>
        </p:spPr>
      </p:pic>
      <p:sp>
        <p:nvSpPr>
          <p:cNvPr id="6" name="Text 1"/>
          <p:cNvSpPr/>
          <p:nvPr/>
        </p:nvSpPr>
        <p:spPr>
          <a:xfrm>
            <a:off x="864037" y="2556272"/>
            <a:ext cx="6172200" cy="771525"/>
          </a:xfrm>
          <a:prstGeom prst="rect">
            <a:avLst/>
          </a:prstGeom>
          <a:noFill/>
          <a:ln/>
        </p:spPr>
        <p:txBody>
          <a:bodyPr wrap="none" rtlCol="0" anchor="t"/>
          <a:lstStyle/>
          <a:p>
            <a:pPr marL="0" indent="0">
              <a:lnSpc>
                <a:spcPts val="6075"/>
              </a:lnSpc>
              <a:buNone/>
            </a:pPr>
            <a:r>
              <a:rPr lang="en-US" sz="4860" dirty="0">
                <a:solidFill>
                  <a:srgbClr val="312F2B"/>
                </a:solidFill>
                <a:latin typeface="Gelasio" pitchFamily="34" charset="0"/>
                <a:ea typeface="Gelasio" pitchFamily="34" charset="-122"/>
                <a:cs typeface="Gelasio" pitchFamily="34" charset="-120"/>
              </a:rPr>
              <a:t>Thank You</a:t>
            </a:r>
            <a:endParaRPr lang="en-US" sz="4860" dirty="0"/>
          </a:p>
        </p:txBody>
      </p:sp>
      <p:sp>
        <p:nvSpPr>
          <p:cNvPr id="7" name="Text 2"/>
          <p:cNvSpPr/>
          <p:nvPr/>
        </p:nvSpPr>
        <p:spPr>
          <a:xfrm>
            <a:off x="864037" y="3698081"/>
            <a:ext cx="7415927" cy="1975247"/>
          </a:xfrm>
          <a:prstGeom prst="rect">
            <a:avLst/>
          </a:prstGeom>
          <a:noFill/>
          <a:ln/>
        </p:spPr>
        <p:txBody>
          <a:bodyPr wrap="square" rtlCol="0" anchor="t"/>
          <a:lstStyle/>
          <a:p>
            <a:pPr marL="0" indent="0">
              <a:lnSpc>
                <a:spcPts val="3110"/>
              </a:lnSpc>
              <a:buNone/>
            </a:pPr>
            <a:r>
              <a:rPr lang="en-US" sz="1944" dirty="0">
                <a:solidFill>
                  <a:srgbClr val="272525"/>
                </a:solidFill>
                <a:latin typeface="Lato" pitchFamily="34" charset="0"/>
                <a:ea typeface="Lato" pitchFamily="34" charset="-122"/>
                <a:cs typeface="Lato" pitchFamily="34" charset="-120"/>
              </a:rPr>
              <a:t>We hope this presentation has provided you with a comprehensive overview of our project on gender and age detection using artificial intelligence. We are excited to continue exploring the possibilities and potential of this transformative technology. Thank you for your time and attention.</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864037" y="1602819"/>
            <a:ext cx="6172200" cy="771525"/>
          </a:xfrm>
          <a:prstGeom prst="rect">
            <a:avLst/>
          </a:prstGeom>
          <a:noFill/>
          <a:ln/>
        </p:spPr>
        <p:txBody>
          <a:bodyPr wrap="none" rtlCol="0" anchor="t"/>
          <a:lstStyle/>
          <a:p>
            <a:pPr marL="0" indent="0">
              <a:lnSpc>
                <a:spcPts val="6075"/>
              </a:lnSpc>
              <a:buNone/>
            </a:pPr>
            <a:r>
              <a:rPr lang="en-US" sz="4860" dirty="0">
                <a:solidFill>
                  <a:srgbClr val="312F2B"/>
                </a:solidFill>
                <a:latin typeface="Gelasio" pitchFamily="34" charset="0"/>
                <a:ea typeface="Gelasio" pitchFamily="34" charset="-122"/>
                <a:cs typeface="Gelasio" pitchFamily="34" charset="-120"/>
              </a:rPr>
              <a:t>A Summer Project by</a:t>
            </a:r>
            <a:endParaRPr lang="en-US" sz="4860" dirty="0"/>
          </a:p>
        </p:txBody>
      </p:sp>
      <p:sp>
        <p:nvSpPr>
          <p:cNvPr id="5" name="Text 2"/>
          <p:cNvSpPr/>
          <p:nvPr/>
        </p:nvSpPr>
        <p:spPr>
          <a:xfrm>
            <a:off x="864037" y="2868097"/>
            <a:ext cx="12902327" cy="395049"/>
          </a:xfrm>
          <a:prstGeom prst="rect">
            <a:avLst/>
          </a:prstGeom>
          <a:noFill/>
          <a:ln/>
        </p:spPr>
        <p:txBody>
          <a:bodyPr wrap="none" rtlCol="0" anchor="t"/>
          <a:lstStyle/>
          <a:p>
            <a:pPr marL="0" indent="0">
              <a:lnSpc>
                <a:spcPts val="3110"/>
              </a:lnSpc>
              <a:buNone/>
            </a:pPr>
            <a:r>
              <a:rPr lang="en-US" sz="1944" dirty="0">
                <a:solidFill>
                  <a:srgbClr val="272525"/>
                </a:solidFill>
                <a:latin typeface="Lato" pitchFamily="34" charset="0"/>
                <a:ea typeface="Lato" pitchFamily="34" charset="-122"/>
                <a:cs typeface="Lato" pitchFamily="34" charset="-120"/>
              </a:rPr>
              <a:t>MEET GHELANI (ET21BTAI17)</a:t>
            </a:r>
            <a:endParaRPr lang="en-US" sz="1944" dirty="0"/>
          </a:p>
        </p:txBody>
      </p:sp>
      <p:sp>
        <p:nvSpPr>
          <p:cNvPr id="6" name="Text 3"/>
          <p:cNvSpPr/>
          <p:nvPr/>
        </p:nvSpPr>
        <p:spPr>
          <a:xfrm>
            <a:off x="864037" y="3540800"/>
            <a:ext cx="12902327" cy="395049"/>
          </a:xfrm>
          <a:prstGeom prst="rect">
            <a:avLst/>
          </a:prstGeom>
          <a:noFill/>
          <a:ln/>
        </p:spPr>
        <p:txBody>
          <a:bodyPr wrap="none" rtlCol="0" anchor="t"/>
          <a:lstStyle/>
          <a:p>
            <a:pPr marL="0" indent="0">
              <a:lnSpc>
                <a:spcPts val="3110"/>
              </a:lnSpc>
              <a:buNone/>
            </a:pPr>
            <a:r>
              <a:rPr lang="en-US" sz="1944" dirty="0">
                <a:solidFill>
                  <a:srgbClr val="272525"/>
                </a:solidFill>
                <a:latin typeface="Lato" pitchFamily="34" charset="0"/>
                <a:ea typeface="Lato" pitchFamily="34" charset="-122"/>
                <a:cs typeface="Lato" pitchFamily="34" charset="-120"/>
              </a:rPr>
              <a:t>KRUPANSH NAKRANI (ET21BTAI45)</a:t>
            </a:r>
            <a:endParaRPr lang="en-US" sz="1944" dirty="0"/>
          </a:p>
        </p:txBody>
      </p:sp>
      <p:sp>
        <p:nvSpPr>
          <p:cNvPr id="7" name="Text 4"/>
          <p:cNvSpPr/>
          <p:nvPr/>
        </p:nvSpPr>
        <p:spPr>
          <a:xfrm>
            <a:off x="864037" y="4213503"/>
            <a:ext cx="12902327" cy="395049"/>
          </a:xfrm>
          <a:prstGeom prst="rect">
            <a:avLst/>
          </a:prstGeom>
          <a:noFill/>
          <a:ln/>
        </p:spPr>
        <p:txBody>
          <a:bodyPr wrap="none" rtlCol="0" anchor="t"/>
          <a:lstStyle/>
          <a:p>
            <a:pPr marL="0" indent="0">
              <a:lnSpc>
                <a:spcPts val="3110"/>
              </a:lnSpc>
              <a:buNone/>
            </a:pPr>
            <a:r>
              <a:rPr lang="en-US" sz="1944" dirty="0">
                <a:solidFill>
                  <a:srgbClr val="272525"/>
                </a:solidFill>
                <a:latin typeface="Lato" pitchFamily="34" charset="0"/>
                <a:ea typeface="Lato" pitchFamily="34" charset="-122"/>
                <a:cs typeface="Lato" pitchFamily="34" charset="-120"/>
              </a:rPr>
              <a:t>KEYUR PATEL (ET21BTAI52)</a:t>
            </a:r>
            <a:endParaRPr lang="en-US" sz="1944" dirty="0"/>
          </a:p>
        </p:txBody>
      </p:sp>
      <p:sp>
        <p:nvSpPr>
          <p:cNvPr id="8" name="Text 5"/>
          <p:cNvSpPr/>
          <p:nvPr/>
        </p:nvSpPr>
        <p:spPr>
          <a:xfrm>
            <a:off x="864037" y="4886206"/>
            <a:ext cx="12902327" cy="395049"/>
          </a:xfrm>
          <a:prstGeom prst="rect">
            <a:avLst/>
          </a:prstGeom>
          <a:noFill/>
          <a:ln/>
        </p:spPr>
        <p:txBody>
          <a:bodyPr wrap="none" rtlCol="0" anchor="t"/>
          <a:lstStyle/>
          <a:p>
            <a:pPr marL="0" indent="0">
              <a:lnSpc>
                <a:spcPts val="3110"/>
              </a:lnSpc>
              <a:buNone/>
            </a:pPr>
            <a:r>
              <a:rPr lang="en-US" sz="1944" dirty="0">
                <a:solidFill>
                  <a:srgbClr val="272525"/>
                </a:solidFill>
                <a:latin typeface="Lato" pitchFamily="34" charset="0"/>
                <a:ea typeface="Lato" pitchFamily="34" charset="-122"/>
                <a:cs typeface="Lato" pitchFamily="34" charset="-120"/>
              </a:rPr>
              <a:t>PRESHTHA BODAR (ET22BTAI802)</a:t>
            </a:r>
            <a:endParaRPr lang="en-US" sz="1944" dirty="0"/>
          </a:p>
        </p:txBody>
      </p:sp>
      <p:sp>
        <p:nvSpPr>
          <p:cNvPr id="9" name="Text 6"/>
          <p:cNvSpPr/>
          <p:nvPr/>
        </p:nvSpPr>
        <p:spPr>
          <a:xfrm>
            <a:off x="864037" y="5558909"/>
            <a:ext cx="12902327" cy="395049"/>
          </a:xfrm>
          <a:prstGeom prst="rect">
            <a:avLst/>
          </a:prstGeom>
          <a:noFill/>
          <a:ln/>
        </p:spPr>
        <p:txBody>
          <a:bodyPr wrap="none" rtlCol="0" anchor="t"/>
          <a:lstStyle/>
          <a:p>
            <a:pPr marL="0" indent="0">
              <a:lnSpc>
                <a:spcPts val="3110"/>
              </a:lnSpc>
              <a:buNone/>
            </a:pPr>
            <a:endParaRPr lang="en-US" sz="1944" dirty="0"/>
          </a:p>
        </p:txBody>
      </p:sp>
      <p:sp>
        <p:nvSpPr>
          <p:cNvPr id="10" name="Text 7"/>
          <p:cNvSpPr/>
          <p:nvPr/>
        </p:nvSpPr>
        <p:spPr>
          <a:xfrm>
            <a:off x="864037" y="6231612"/>
            <a:ext cx="12902327" cy="395049"/>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32648" y="2298859"/>
            <a:ext cx="5020985" cy="3631883"/>
          </a:xfrm>
          <a:prstGeom prst="rect">
            <a:avLst/>
          </a:prstGeom>
        </p:spPr>
      </p:pic>
      <p:sp>
        <p:nvSpPr>
          <p:cNvPr id="6" name="Text 1"/>
          <p:cNvSpPr/>
          <p:nvPr/>
        </p:nvSpPr>
        <p:spPr>
          <a:xfrm>
            <a:off x="6138029" y="1204079"/>
            <a:ext cx="6931938" cy="465534"/>
          </a:xfrm>
          <a:prstGeom prst="rect">
            <a:avLst/>
          </a:prstGeom>
          <a:noFill/>
          <a:ln/>
        </p:spPr>
        <p:txBody>
          <a:bodyPr wrap="none" rtlCol="0" anchor="t"/>
          <a:lstStyle/>
          <a:p>
            <a:pPr marL="0" indent="0">
              <a:lnSpc>
                <a:spcPts val="3665"/>
              </a:lnSpc>
              <a:buNone/>
            </a:pPr>
            <a:r>
              <a:rPr lang="en-US" sz="2932" dirty="0">
                <a:solidFill>
                  <a:srgbClr val="312F2B"/>
                </a:solidFill>
                <a:latin typeface="Gelasio" pitchFamily="34" charset="0"/>
                <a:ea typeface="Gelasio" pitchFamily="34" charset="-122"/>
                <a:cs typeface="Gelasio" pitchFamily="34" charset="-120"/>
              </a:rPr>
              <a:t>Introduction to Gender and Age Detection</a:t>
            </a:r>
            <a:endParaRPr lang="en-US" sz="2932" dirty="0"/>
          </a:p>
        </p:txBody>
      </p:sp>
      <p:sp>
        <p:nvSpPr>
          <p:cNvPr id="7" name="Shape 2"/>
          <p:cNvSpPr/>
          <p:nvPr/>
        </p:nvSpPr>
        <p:spPr>
          <a:xfrm>
            <a:off x="6138029" y="1879044"/>
            <a:ext cx="7840742" cy="1690687"/>
          </a:xfrm>
          <a:prstGeom prst="roundRect">
            <a:avLst>
              <a:gd name="adj" fmla="val 4626"/>
            </a:avLst>
          </a:prstGeom>
          <a:solidFill>
            <a:srgbClr val="E8E8E3"/>
          </a:solidFill>
          <a:ln w="7620">
            <a:solidFill>
              <a:srgbClr val="CECEC9"/>
            </a:solidFill>
            <a:prstDash val="solid"/>
          </a:ln>
        </p:spPr>
        <p:txBody>
          <a:bodyPr/>
          <a:lstStyle/>
          <a:p>
            <a:endParaRPr lang="en-IN"/>
          </a:p>
        </p:txBody>
      </p:sp>
      <p:sp>
        <p:nvSpPr>
          <p:cNvPr id="8" name="Text 3"/>
          <p:cNvSpPr/>
          <p:nvPr/>
        </p:nvSpPr>
        <p:spPr>
          <a:xfrm>
            <a:off x="6331744" y="2072759"/>
            <a:ext cx="7453312" cy="297894"/>
          </a:xfrm>
          <a:prstGeom prst="rect">
            <a:avLst/>
          </a:prstGeom>
          <a:noFill/>
          <a:ln/>
        </p:spPr>
        <p:txBody>
          <a:bodyPr wrap="none" rtlCol="0" anchor="t"/>
          <a:lstStyle/>
          <a:p>
            <a:pPr marL="0" indent="0">
              <a:lnSpc>
                <a:spcPts val="2346"/>
              </a:lnSpc>
              <a:buNone/>
            </a:pPr>
            <a:r>
              <a:rPr lang="en-US" sz="1466" b="1" dirty="0">
                <a:solidFill>
                  <a:srgbClr val="272525"/>
                </a:solidFill>
                <a:latin typeface="Lato" pitchFamily="34" charset="0"/>
                <a:ea typeface="Lato" pitchFamily="34" charset="-122"/>
                <a:cs typeface="Lato" pitchFamily="34" charset="-120"/>
              </a:rPr>
              <a:t>What is Gender and Age Detection?</a:t>
            </a:r>
            <a:endParaRPr lang="en-US" sz="1466" dirty="0"/>
          </a:p>
        </p:txBody>
      </p:sp>
      <p:sp>
        <p:nvSpPr>
          <p:cNvPr id="9" name="Text 4"/>
          <p:cNvSpPr/>
          <p:nvPr/>
        </p:nvSpPr>
        <p:spPr>
          <a:xfrm>
            <a:off x="6331744" y="2482334"/>
            <a:ext cx="7453312" cy="893683"/>
          </a:xfrm>
          <a:prstGeom prst="rect">
            <a:avLst/>
          </a:prstGeom>
          <a:noFill/>
          <a:ln/>
        </p:spPr>
        <p:txBody>
          <a:bodyPr wrap="square" rtlCol="0" anchor="t"/>
          <a:lstStyle/>
          <a:p>
            <a:pPr marL="0" indent="0">
              <a:lnSpc>
                <a:spcPts val="2346"/>
              </a:lnSpc>
              <a:buNone/>
            </a:pPr>
            <a:r>
              <a:rPr lang="en-US" sz="1466" dirty="0">
                <a:solidFill>
                  <a:srgbClr val="272525"/>
                </a:solidFill>
                <a:latin typeface="Lato" pitchFamily="34" charset="0"/>
                <a:ea typeface="Lato" pitchFamily="34" charset="-122"/>
                <a:cs typeface="Lato" pitchFamily="34" charset="-120"/>
              </a:rPr>
              <a:t>Gender and age detection is the process of using machine learning and computer vision techniques to analyze visual data, such as images or videos, and determine an individual's gender and approximate age.</a:t>
            </a:r>
            <a:endParaRPr lang="en-US" sz="1466" dirty="0"/>
          </a:p>
        </p:txBody>
      </p:sp>
      <p:sp>
        <p:nvSpPr>
          <p:cNvPr id="10" name="Shape 5"/>
          <p:cNvSpPr/>
          <p:nvPr/>
        </p:nvSpPr>
        <p:spPr>
          <a:xfrm>
            <a:off x="6138029" y="3755827"/>
            <a:ext cx="7840742" cy="1690687"/>
          </a:xfrm>
          <a:prstGeom prst="roundRect">
            <a:avLst>
              <a:gd name="adj" fmla="val 4626"/>
            </a:avLst>
          </a:prstGeom>
          <a:solidFill>
            <a:srgbClr val="E8E8E3"/>
          </a:solidFill>
          <a:ln w="7620">
            <a:solidFill>
              <a:srgbClr val="CECEC9"/>
            </a:solidFill>
            <a:prstDash val="solid"/>
          </a:ln>
        </p:spPr>
        <p:txBody>
          <a:bodyPr/>
          <a:lstStyle/>
          <a:p>
            <a:endParaRPr lang="en-IN"/>
          </a:p>
        </p:txBody>
      </p:sp>
      <p:sp>
        <p:nvSpPr>
          <p:cNvPr id="11" name="Text 6"/>
          <p:cNvSpPr/>
          <p:nvPr/>
        </p:nvSpPr>
        <p:spPr>
          <a:xfrm>
            <a:off x="6331744" y="3949541"/>
            <a:ext cx="7453312" cy="297894"/>
          </a:xfrm>
          <a:prstGeom prst="rect">
            <a:avLst/>
          </a:prstGeom>
          <a:noFill/>
          <a:ln/>
        </p:spPr>
        <p:txBody>
          <a:bodyPr wrap="none" rtlCol="0" anchor="t"/>
          <a:lstStyle/>
          <a:p>
            <a:pPr marL="0" indent="0">
              <a:lnSpc>
                <a:spcPts val="2346"/>
              </a:lnSpc>
              <a:buNone/>
            </a:pPr>
            <a:r>
              <a:rPr lang="en-US" sz="1466" b="1" dirty="0">
                <a:solidFill>
                  <a:srgbClr val="272525"/>
                </a:solidFill>
                <a:latin typeface="Lato" pitchFamily="34" charset="0"/>
                <a:ea typeface="Lato" pitchFamily="34" charset="-122"/>
                <a:cs typeface="Lato" pitchFamily="34" charset="-120"/>
              </a:rPr>
              <a:t>Importance of the Project</a:t>
            </a:r>
            <a:endParaRPr lang="en-US" sz="1466" dirty="0"/>
          </a:p>
        </p:txBody>
      </p:sp>
      <p:sp>
        <p:nvSpPr>
          <p:cNvPr id="12" name="Text 7"/>
          <p:cNvSpPr/>
          <p:nvPr/>
        </p:nvSpPr>
        <p:spPr>
          <a:xfrm>
            <a:off x="6331744" y="4359116"/>
            <a:ext cx="7453312" cy="893683"/>
          </a:xfrm>
          <a:prstGeom prst="rect">
            <a:avLst/>
          </a:prstGeom>
          <a:noFill/>
          <a:ln/>
        </p:spPr>
        <p:txBody>
          <a:bodyPr wrap="square" rtlCol="0" anchor="t"/>
          <a:lstStyle/>
          <a:p>
            <a:pPr marL="0" indent="0">
              <a:lnSpc>
                <a:spcPts val="2346"/>
              </a:lnSpc>
              <a:buNone/>
            </a:pPr>
            <a:r>
              <a:rPr lang="en-US" sz="1466" dirty="0">
                <a:solidFill>
                  <a:srgbClr val="272525"/>
                </a:solidFill>
                <a:latin typeface="Lato" pitchFamily="34" charset="0"/>
                <a:ea typeface="Lato" pitchFamily="34" charset="-122"/>
                <a:cs typeface="Lato" pitchFamily="34" charset="-120"/>
              </a:rPr>
              <a:t>This technology has significant applications in fields like marketing, security, and customer service, where understanding the demographics of the target audience or user base is crucial for optimizing strategies and enhancing user experiences.</a:t>
            </a:r>
            <a:endParaRPr lang="en-US" sz="1466" dirty="0"/>
          </a:p>
        </p:txBody>
      </p:sp>
      <p:sp>
        <p:nvSpPr>
          <p:cNvPr id="13" name="Shape 8"/>
          <p:cNvSpPr/>
          <p:nvPr/>
        </p:nvSpPr>
        <p:spPr>
          <a:xfrm>
            <a:off x="6138029" y="5632609"/>
            <a:ext cx="7840742" cy="1392793"/>
          </a:xfrm>
          <a:prstGeom prst="roundRect">
            <a:avLst>
              <a:gd name="adj" fmla="val 5615"/>
            </a:avLst>
          </a:prstGeom>
          <a:solidFill>
            <a:srgbClr val="E8E8E3"/>
          </a:solidFill>
          <a:ln w="7620">
            <a:solidFill>
              <a:srgbClr val="CECEC9"/>
            </a:solidFill>
            <a:prstDash val="solid"/>
          </a:ln>
        </p:spPr>
        <p:txBody>
          <a:bodyPr/>
          <a:lstStyle/>
          <a:p>
            <a:endParaRPr lang="en-IN"/>
          </a:p>
        </p:txBody>
      </p:sp>
      <p:sp>
        <p:nvSpPr>
          <p:cNvPr id="14" name="Text 9"/>
          <p:cNvSpPr/>
          <p:nvPr/>
        </p:nvSpPr>
        <p:spPr>
          <a:xfrm>
            <a:off x="6331744" y="5826323"/>
            <a:ext cx="7453312" cy="297894"/>
          </a:xfrm>
          <a:prstGeom prst="rect">
            <a:avLst/>
          </a:prstGeom>
          <a:noFill/>
          <a:ln/>
        </p:spPr>
        <p:txBody>
          <a:bodyPr wrap="none" rtlCol="0" anchor="t"/>
          <a:lstStyle/>
          <a:p>
            <a:pPr marL="0" indent="0">
              <a:lnSpc>
                <a:spcPts val="2346"/>
              </a:lnSpc>
              <a:buNone/>
            </a:pPr>
            <a:r>
              <a:rPr lang="en-US" sz="1466" b="1" dirty="0">
                <a:solidFill>
                  <a:srgbClr val="272525"/>
                </a:solidFill>
                <a:latin typeface="Lato" pitchFamily="34" charset="0"/>
                <a:ea typeface="Lato" pitchFamily="34" charset="-122"/>
                <a:cs typeface="Lato" pitchFamily="34" charset="-120"/>
              </a:rPr>
              <a:t>Project Objective</a:t>
            </a:r>
            <a:endParaRPr lang="en-US" sz="1466" dirty="0"/>
          </a:p>
        </p:txBody>
      </p:sp>
      <p:sp>
        <p:nvSpPr>
          <p:cNvPr id="15" name="Text 10"/>
          <p:cNvSpPr/>
          <p:nvPr/>
        </p:nvSpPr>
        <p:spPr>
          <a:xfrm>
            <a:off x="6331744" y="6235898"/>
            <a:ext cx="7453312" cy="595789"/>
          </a:xfrm>
          <a:prstGeom prst="rect">
            <a:avLst/>
          </a:prstGeom>
          <a:noFill/>
          <a:ln/>
        </p:spPr>
        <p:txBody>
          <a:bodyPr wrap="square" rtlCol="0" anchor="t"/>
          <a:lstStyle/>
          <a:p>
            <a:pPr marL="0" indent="0">
              <a:lnSpc>
                <a:spcPts val="2346"/>
              </a:lnSpc>
              <a:buNone/>
            </a:pPr>
            <a:r>
              <a:rPr lang="en-US" sz="1466" dirty="0">
                <a:solidFill>
                  <a:srgbClr val="272525"/>
                </a:solidFill>
                <a:latin typeface="Lato" pitchFamily="34" charset="0"/>
                <a:ea typeface="Lato" pitchFamily="34" charset="-122"/>
                <a:cs typeface="Lato" pitchFamily="34" charset="-120"/>
              </a:rPr>
              <a:t>The primary goal of this project is to develop a robust and accurate tool that can reliably detect gender and age from visual inputs,</a:t>
            </a:r>
            <a:endParaRPr lang="en-US" sz="1466"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864037" y="857488"/>
            <a:ext cx="7384137" cy="771525"/>
          </a:xfrm>
          <a:prstGeom prst="rect">
            <a:avLst/>
          </a:prstGeom>
          <a:noFill/>
          <a:ln/>
        </p:spPr>
        <p:txBody>
          <a:bodyPr wrap="none" rtlCol="0" anchor="t"/>
          <a:lstStyle/>
          <a:p>
            <a:pPr marL="0" indent="0">
              <a:lnSpc>
                <a:spcPts val="6075"/>
              </a:lnSpc>
              <a:buNone/>
            </a:pPr>
            <a:r>
              <a:rPr lang="en-US" sz="4860" dirty="0">
                <a:solidFill>
                  <a:srgbClr val="312F2B"/>
                </a:solidFill>
                <a:latin typeface="Gelasio" pitchFamily="34" charset="0"/>
                <a:ea typeface="Gelasio" pitchFamily="34" charset="-122"/>
                <a:cs typeface="Gelasio" pitchFamily="34" charset="-120"/>
              </a:rPr>
              <a:t>Technological Foundations</a:t>
            </a:r>
            <a:endParaRPr lang="en-US" sz="4860" dirty="0"/>
          </a:p>
        </p:txBody>
      </p:sp>
      <p:sp>
        <p:nvSpPr>
          <p:cNvPr id="5" name="Text 2"/>
          <p:cNvSpPr/>
          <p:nvPr/>
        </p:nvSpPr>
        <p:spPr>
          <a:xfrm>
            <a:off x="864037" y="2246114"/>
            <a:ext cx="5954197" cy="771525"/>
          </a:xfrm>
          <a:prstGeom prst="rect">
            <a:avLst/>
          </a:prstGeom>
          <a:noFill/>
          <a:ln/>
        </p:spPr>
        <p:txBody>
          <a:bodyPr wrap="square" rtlCol="0" anchor="t"/>
          <a:lstStyle/>
          <a:p>
            <a:pPr marL="0" indent="0">
              <a:lnSpc>
                <a:spcPts val="3038"/>
              </a:lnSpc>
              <a:buNone/>
            </a:pPr>
            <a:r>
              <a:rPr lang="en-US" sz="2430" b="1" dirty="0">
                <a:solidFill>
                  <a:srgbClr val="312F2B"/>
                </a:solidFill>
                <a:latin typeface="Gelasio" pitchFamily="34" charset="0"/>
                <a:ea typeface="Gelasio" pitchFamily="34" charset="-122"/>
                <a:cs typeface="Gelasio" pitchFamily="34" charset="-120"/>
              </a:rPr>
              <a:t>Artificial Intelligence and Computer Vision</a:t>
            </a:r>
            <a:endParaRPr lang="en-US" sz="2430" dirty="0"/>
          </a:p>
        </p:txBody>
      </p:sp>
      <p:sp>
        <p:nvSpPr>
          <p:cNvPr id="6" name="Text 3"/>
          <p:cNvSpPr/>
          <p:nvPr/>
        </p:nvSpPr>
        <p:spPr>
          <a:xfrm>
            <a:off x="864037" y="3264456"/>
            <a:ext cx="5954197" cy="1580198"/>
          </a:xfrm>
          <a:prstGeom prst="rect">
            <a:avLst/>
          </a:prstGeom>
          <a:noFill/>
          <a:ln/>
        </p:spPr>
        <p:txBody>
          <a:bodyPr wrap="square" rtlCol="0" anchor="t"/>
          <a:lstStyle/>
          <a:p>
            <a:pPr marL="0" indent="0">
              <a:lnSpc>
                <a:spcPts val="3110"/>
              </a:lnSpc>
              <a:buNone/>
            </a:pPr>
            <a:r>
              <a:rPr lang="en-US" sz="1944" dirty="0">
                <a:solidFill>
                  <a:srgbClr val="272525"/>
                </a:solidFill>
                <a:latin typeface="Lato" pitchFamily="34" charset="0"/>
                <a:ea typeface="Lato" pitchFamily="34" charset="-122"/>
                <a:cs typeface="Lato" pitchFamily="34" charset="-120"/>
              </a:rPr>
              <a:t>This project leverages the power of artificial intelligence and computer vision, enabling machines to understand and interpret visual data with human-like precision and accuracy.</a:t>
            </a:r>
            <a:endParaRPr lang="en-US" sz="1944" dirty="0"/>
          </a:p>
        </p:txBody>
      </p:sp>
      <p:sp>
        <p:nvSpPr>
          <p:cNvPr id="7" name="Text 4"/>
          <p:cNvSpPr/>
          <p:nvPr/>
        </p:nvSpPr>
        <p:spPr>
          <a:xfrm>
            <a:off x="7428071" y="2246114"/>
            <a:ext cx="3572828" cy="385763"/>
          </a:xfrm>
          <a:prstGeom prst="rect">
            <a:avLst/>
          </a:prstGeom>
          <a:noFill/>
          <a:ln/>
        </p:spPr>
        <p:txBody>
          <a:bodyPr wrap="none" rtlCol="0" anchor="t"/>
          <a:lstStyle/>
          <a:p>
            <a:pPr marL="0" indent="0">
              <a:lnSpc>
                <a:spcPts val="3038"/>
              </a:lnSpc>
              <a:buNone/>
            </a:pPr>
            <a:r>
              <a:rPr lang="en-US" sz="2430" b="1" dirty="0">
                <a:solidFill>
                  <a:srgbClr val="312F2B"/>
                </a:solidFill>
                <a:latin typeface="Gelasio" pitchFamily="34" charset="0"/>
                <a:ea typeface="Gelasio" pitchFamily="34" charset="-122"/>
                <a:cs typeface="Gelasio" pitchFamily="34" charset="-120"/>
              </a:rPr>
              <a:t>Deep Learning Models</a:t>
            </a:r>
            <a:endParaRPr lang="en-US" sz="2430" dirty="0"/>
          </a:p>
        </p:txBody>
      </p:sp>
      <p:sp>
        <p:nvSpPr>
          <p:cNvPr id="8" name="Text 5"/>
          <p:cNvSpPr/>
          <p:nvPr/>
        </p:nvSpPr>
        <p:spPr>
          <a:xfrm>
            <a:off x="7428071" y="2878693"/>
            <a:ext cx="6345793" cy="395049"/>
          </a:xfrm>
          <a:prstGeom prst="rect">
            <a:avLst/>
          </a:prstGeom>
          <a:noFill/>
          <a:ln/>
        </p:spPr>
        <p:txBody>
          <a:bodyPr wrap="none" rtlCol="0" anchor="t"/>
          <a:lstStyle/>
          <a:p>
            <a:pPr marL="0" indent="0">
              <a:lnSpc>
                <a:spcPts val="3110"/>
              </a:lnSpc>
              <a:buNone/>
            </a:pPr>
            <a:r>
              <a:rPr lang="en-US" sz="1944" b="1" dirty="0">
                <a:solidFill>
                  <a:srgbClr val="272525"/>
                </a:solidFill>
                <a:latin typeface="Lato" pitchFamily="34" charset="0"/>
                <a:ea typeface="Lato" pitchFamily="34" charset="-122"/>
                <a:cs typeface="Lato" pitchFamily="34" charset="-120"/>
              </a:rPr>
              <a:t>For face detection</a:t>
            </a:r>
            <a:r>
              <a:rPr lang="en-US" sz="1944" dirty="0">
                <a:solidFill>
                  <a:srgbClr val="272525"/>
                </a:solidFill>
                <a:latin typeface="Lato" pitchFamily="34" charset="0"/>
                <a:ea typeface="Lato" pitchFamily="34" charset="-122"/>
                <a:cs typeface="Lato" pitchFamily="34" charset="-120"/>
              </a:rPr>
              <a:t>: OpenCV Face Detector Model</a:t>
            </a:r>
            <a:endParaRPr lang="en-US" sz="1944" dirty="0"/>
          </a:p>
        </p:txBody>
      </p:sp>
      <p:sp>
        <p:nvSpPr>
          <p:cNvPr id="9" name="Text 6"/>
          <p:cNvSpPr/>
          <p:nvPr/>
        </p:nvSpPr>
        <p:spPr>
          <a:xfrm>
            <a:off x="7428071" y="3495913"/>
            <a:ext cx="6345793" cy="790099"/>
          </a:xfrm>
          <a:prstGeom prst="rect">
            <a:avLst/>
          </a:prstGeom>
          <a:noFill/>
          <a:ln/>
        </p:spPr>
        <p:txBody>
          <a:bodyPr wrap="square" rtlCol="0" anchor="t"/>
          <a:lstStyle/>
          <a:p>
            <a:pPr marL="0" indent="0">
              <a:lnSpc>
                <a:spcPts val="3110"/>
              </a:lnSpc>
              <a:buNone/>
            </a:pPr>
            <a:r>
              <a:rPr lang="en-US" sz="1944" b="1" dirty="0">
                <a:solidFill>
                  <a:srgbClr val="272525"/>
                </a:solidFill>
                <a:latin typeface="Lato" pitchFamily="34" charset="0"/>
                <a:ea typeface="Lato" pitchFamily="34" charset="-122"/>
                <a:cs typeface="Lato" pitchFamily="34" charset="-120"/>
              </a:rPr>
              <a:t>For Age detection :</a:t>
            </a:r>
            <a:r>
              <a:rPr lang="en-US" sz="1944" dirty="0">
                <a:solidFill>
                  <a:srgbClr val="272525"/>
                </a:solidFill>
                <a:latin typeface="Lato" pitchFamily="34" charset="0"/>
                <a:ea typeface="Lato" pitchFamily="34" charset="-122"/>
                <a:cs typeface="Lato" pitchFamily="34" charset="-120"/>
              </a:rPr>
              <a:t> Caffe Age Detection Model(A pre-trained Caffe model for predicting age ranges)</a:t>
            </a:r>
            <a:endParaRPr lang="en-US" sz="1944" dirty="0"/>
          </a:p>
        </p:txBody>
      </p:sp>
      <p:sp>
        <p:nvSpPr>
          <p:cNvPr id="10" name="Text 7"/>
          <p:cNvSpPr/>
          <p:nvPr/>
        </p:nvSpPr>
        <p:spPr>
          <a:xfrm>
            <a:off x="7428071" y="4508183"/>
            <a:ext cx="6345793" cy="790099"/>
          </a:xfrm>
          <a:prstGeom prst="rect">
            <a:avLst/>
          </a:prstGeom>
          <a:noFill/>
          <a:ln/>
        </p:spPr>
        <p:txBody>
          <a:bodyPr wrap="square" rtlCol="0" anchor="t"/>
          <a:lstStyle/>
          <a:p>
            <a:pPr marL="0" indent="0">
              <a:lnSpc>
                <a:spcPts val="3110"/>
              </a:lnSpc>
              <a:buNone/>
            </a:pPr>
            <a:r>
              <a:rPr lang="en-US" sz="1944" b="1" dirty="0">
                <a:solidFill>
                  <a:srgbClr val="272525"/>
                </a:solidFill>
                <a:latin typeface="Lato" pitchFamily="34" charset="0"/>
                <a:ea typeface="Lato" pitchFamily="34" charset="-122"/>
                <a:cs typeface="Lato" pitchFamily="34" charset="-120"/>
              </a:rPr>
              <a:t>For gender detection:</a:t>
            </a:r>
            <a:r>
              <a:rPr lang="en-US" sz="1944" dirty="0">
                <a:solidFill>
                  <a:srgbClr val="272525"/>
                </a:solidFill>
                <a:latin typeface="Lato" pitchFamily="34" charset="0"/>
                <a:ea typeface="Lato" pitchFamily="34" charset="-122"/>
                <a:cs typeface="Lato" pitchFamily="34" charset="-120"/>
              </a:rPr>
              <a:t> Caffe Gender Detection Model(A pre-trained Caffe model for predicting gender)</a:t>
            </a:r>
            <a:endParaRPr lang="en-US" sz="1944" dirty="0"/>
          </a:p>
        </p:txBody>
      </p:sp>
      <p:sp>
        <p:nvSpPr>
          <p:cNvPr id="11" name="Text 8"/>
          <p:cNvSpPr/>
          <p:nvPr/>
        </p:nvSpPr>
        <p:spPr>
          <a:xfrm>
            <a:off x="7428071" y="5520452"/>
            <a:ext cx="6345793" cy="395049"/>
          </a:xfrm>
          <a:prstGeom prst="rect">
            <a:avLst/>
          </a:prstGeom>
          <a:noFill/>
          <a:ln/>
        </p:spPr>
        <p:txBody>
          <a:bodyPr wrap="none" rtlCol="0" anchor="t"/>
          <a:lstStyle/>
          <a:p>
            <a:pPr marL="0" indent="0">
              <a:lnSpc>
                <a:spcPts val="3110"/>
              </a:lnSpc>
              <a:buNone/>
            </a:pPr>
            <a:endParaRPr lang="en-US" sz="1944" dirty="0"/>
          </a:p>
        </p:txBody>
      </p:sp>
      <p:sp>
        <p:nvSpPr>
          <p:cNvPr id="12" name="Text 9"/>
          <p:cNvSpPr/>
          <p:nvPr/>
        </p:nvSpPr>
        <p:spPr>
          <a:xfrm>
            <a:off x="7428071" y="6137672"/>
            <a:ext cx="6345793" cy="395049"/>
          </a:xfrm>
          <a:prstGeom prst="rect">
            <a:avLst/>
          </a:prstGeom>
          <a:noFill/>
          <a:ln/>
        </p:spPr>
        <p:txBody>
          <a:bodyPr wrap="none" rtlCol="0" anchor="t"/>
          <a:lstStyle/>
          <a:p>
            <a:pPr marL="0" indent="0">
              <a:lnSpc>
                <a:spcPts val="3110"/>
              </a:lnSpc>
              <a:buNone/>
            </a:pPr>
            <a:endParaRPr lang="en-US" sz="1944" dirty="0"/>
          </a:p>
        </p:txBody>
      </p:sp>
      <p:sp>
        <p:nvSpPr>
          <p:cNvPr id="13" name="Text 10"/>
          <p:cNvSpPr/>
          <p:nvPr/>
        </p:nvSpPr>
        <p:spPr>
          <a:xfrm>
            <a:off x="7428071" y="6754892"/>
            <a:ext cx="6345793" cy="395049"/>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49841"/>
          </a:xfrm>
          <a:prstGeom prst="rect">
            <a:avLst/>
          </a:prstGeom>
          <a:solidFill>
            <a:srgbClr val="FFFFFF">
              <a:alpha val="75000"/>
            </a:srgbClr>
          </a:solidFill>
          <a:ln/>
        </p:spPr>
        <p:txBody>
          <a:bodyPr/>
          <a:lstStyle/>
          <a:p>
            <a:endParaRPr lang="en-IN"/>
          </a:p>
        </p:txBody>
      </p:sp>
      <p:sp>
        <p:nvSpPr>
          <p:cNvPr id="4" name="Text 1"/>
          <p:cNvSpPr/>
          <p:nvPr/>
        </p:nvSpPr>
        <p:spPr>
          <a:xfrm>
            <a:off x="1179909" y="617696"/>
            <a:ext cx="8645128" cy="561499"/>
          </a:xfrm>
          <a:prstGeom prst="rect">
            <a:avLst/>
          </a:prstGeom>
          <a:noFill/>
          <a:ln/>
        </p:spPr>
        <p:txBody>
          <a:bodyPr wrap="none" rtlCol="0" anchor="t"/>
          <a:lstStyle/>
          <a:p>
            <a:pPr marL="0" indent="0">
              <a:lnSpc>
                <a:spcPts val="4422"/>
              </a:lnSpc>
              <a:buNone/>
            </a:pPr>
            <a:r>
              <a:rPr lang="en-US" sz="3538" dirty="0">
                <a:solidFill>
                  <a:srgbClr val="312F2B"/>
                </a:solidFill>
                <a:latin typeface="Gelasio" pitchFamily="34" charset="0"/>
                <a:ea typeface="Gelasio" pitchFamily="34" charset="-122"/>
                <a:cs typeface="Gelasio" pitchFamily="34" charset="-120"/>
              </a:rPr>
              <a:t>Libraries and Models Utilized in the Project</a:t>
            </a:r>
            <a:endParaRPr lang="en-US" sz="3538" dirty="0"/>
          </a:p>
        </p:txBody>
      </p:sp>
      <p:sp>
        <p:nvSpPr>
          <p:cNvPr id="5" name="Text 2"/>
          <p:cNvSpPr/>
          <p:nvPr/>
        </p:nvSpPr>
        <p:spPr>
          <a:xfrm>
            <a:off x="1539240" y="1628418"/>
            <a:ext cx="11911132" cy="359450"/>
          </a:xfrm>
          <a:prstGeom prst="rect">
            <a:avLst/>
          </a:prstGeom>
          <a:noFill/>
          <a:ln/>
        </p:spPr>
        <p:txBody>
          <a:bodyPr wrap="none" rtlCol="0" anchor="t"/>
          <a:lstStyle/>
          <a:p>
            <a:pPr marL="342900" indent="-342900" algn="l">
              <a:lnSpc>
                <a:spcPts val="2830"/>
              </a:lnSpc>
              <a:buSzPct val="100000"/>
              <a:buFont typeface="+mj-lt"/>
              <a:buAutoNum type="arabicPeriod"/>
            </a:pPr>
            <a:r>
              <a:rPr lang="en-US" sz="1769" b="1" dirty="0">
                <a:solidFill>
                  <a:srgbClr val="272525"/>
                </a:solidFill>
                <a:latin typeface="Lato" pitchFamily="34" charset="0"/>
                <a:ea typeface="Lato" pitchFamily="34" charset="-122"/>
                <a:cs typeface="Lato" pitchFamily="34" charset="-120"/>
              </a:rPr>
              <a:t>OpenCV (Open Source Computer Vision Library)</a:t>
            </a:r>
            <a:r>
              <a:rPr lang="en-US" sz="1769" dirty="0">
                <a:solidFill>
                  <a:srgbClr val="272525"/>
                </a:solidFill>
                <a:latin typeface="Lato" pitchFamily="34" charset="0"/>
                <a:ea typeface="Lato" pitchFamily="34" charset="-122"/>
                <a:cs typeface="Lato" pitchFamily="34" charset="-120"/>
              </a:rPr>
              <a:t>:</a:t>
            </a:r>
            <a:endParaRPr lang="en-US" sz="1769" dirty="0"/>
          </a:p>
        </p:txBody>
      </p:sp>
      <p:sp>
        <p:nvSpPr>
          <p:cNvPr id="6" name="Text 3"/>
          <p:cNvSpPr/>
          <p:nvPr/>
        </p:nvSpPr>
        <p:spPr>
          <a:xfrm>
            <a:off x="1898571" y="2066449"/>
            <a:ext cx="11551801" cy="359450"/>
          </a:xfrm>
          <a:prstGeom prst="rect">
            <a:avLst/>
          </a:prstGeom>
          <a:noFill/>
          <a:ln/>
        </p:spPr>
        <p:txBody>
          <a:bodyPr wrap="none" rtlCol="0" anchor="t"/>
          <a:lstStyle/>
          <a:p>
            <a:pPr marL="685800" lvl="1" indent="-342900" algn="l">
              <a:lnSpc>
                <a:spcPts val="2830"/>
              </a:lnSpc>
              <a:buSzPct val="100000"/>
              <a:buChar char="•"/>
            </a:pPr>
            <a:r>
              <a:rPr lang="en-US" sz="1769" dirty="0">
                <a:solidFill>
                  <a:srgbClr val="272525"/>
                </a:solidFill>
                <a:latin typeface="Lato" pitchFamily="34" charset="0"/>
                <a:ea typeface="Lato" pitchFamily="34" charset="-122"/>
                <a:cs typeface="Lato" pitchFamily="34" charset="-120"/>
              </a:rPr>
              <a:t>It is an open-source library used for computer vision tasks such as image and video processing.</a:t>
            </a:r>
            <a:endParaRPr lang="en-US" sz="1769" dirty="0"/>
          </a:p>
        </p:txBody>
      </p:sp>
      <p:sp>
        <p:nvSpPr>
          <p:cNvPr id="7" name="Text 4"/>
          <p:cNvSpPr/>
          <p:nvPr/>
        </p:nvSpPr>
        <p:spPr>
          <a:xfrm>
            <a:off x="1898571" y="2504480"/>
            <a:ext cx="11551801" cy="359450"/>
          </a:xfrm>
          <a:prstGeom prst="rect">
            <a:avLst/>
          </a:prstGeom>
          <a:noFill/>
          <a:ln/>
        </p:spPr>
        <p:txBody>
          <a:bodyPr wrap="none" rtlCol="0" anchor="t"/>
          <a:lstStyle/>
          <a:p>
            <a:pPr marL="685800" lvl="1" indent="-342900" algn="l">
              <a:lnSpc>
                <a:spcPts val="2830"/>
              </a:lnSpc>
              <a:buSzPct val="100000"/>
              <a:buChar char="•"/>
            </a:pPr>
            <a:r>
              <a:rPr lang="en-US" sz="1769" dirty="0">
                <a:solidFill>
                  <a:srgbClr val="272525"/>
                </a:solidFill>
                <a:latin typeface="Lato" pitchFamily="34" charset="0"/>
                <a:ea typeface="Lato" pitchFamily="34" charset="-122"/>
                <a:cs typeface="Lato" pitchFamily="34" charset="-120"/>
              </a:rPr>
              <a:t>Open-CV Provides functions for image manipulation, face detection, and working with deep learning models.</a:t>
            </a:r>
            <a:endParaRPr lang="en-US" sz="1769" dirty="0"/>
          </a:p>
        </p:txBody>
      </p:sp>
      <p:sp>
        <p:nvSpPr>
          <p:cNvPr id="8" name="Text 5"/>
          <p:cNvSpPr/>
          <p:nvPr/>
        </p:nvSpPr>
        <p:spPr>
          <a:xfrm>
            <a:off x="1539240" y="2942511"/>
            <a:ext cx="11911132" cy="359450"/>
          </a:xfrm>
          <a:prstGeom prst="rect">
            <a:avLst/>
          </a:prstGeom>
          <a:noFill/>
          <a:ln/>
        </p:spPr>
        <p:txBody>
          <a:bodyPr wrap="none" rtlCol="0" anchor="t"/>
          <a:lstStyle/>
          <a:p>
            <a:pPr marL="342900" indent="-342900" algn="l">
              <a:lnSpc>
                <a:spcPts val="2830"/>
              </a:lnSpc>
              <a:buSzPct val="100000"/>
              <a:buChar char="•"/>
            </a:pPr>
            <a:r>
              <a:rPr lang="en-US" sz="1769" b="1" dirty="0">
                <a:solidFill>
                  <a:srgbClr val="272525"/>
                </a:solidFill>
                <a:latin typeface="Lato" pitchFamily="34" charset="0"/>
                <a:ea typeface="Lato" pitchFamily="34" charset="-122"/>
                <a:cs typeface="Lato" pitchFamily="34" charset="-120"/>
              </a:rPr>
              <a:t>Key Functions</a:t>
            </a:r>
            <a:r>
              <a:rPr lang="en-US" sz="1769" dirty="0">
                <a:solidFill>
                  <a:srgbClr val="272525"/>
                </a:solidFill>
                <a:latin typeface="Lato" pitchFamily="34" charset="0"/>
                <a:ea typeface="Lato" pitchFamily="34" charset="-122"/>
                <a:cs typeface="Lato" pitchFamily="34" charset="-120"/>
              </a:rPr>
              <a:t>:</a:t>
            </a:r>
            <a:endParaRPr lang="en-US" sz="1769" dirty="0"/>
          </a:p>
        </p:txBody>
      </p:sp>
      <p:sp>
        <p:nvSpPr>
          <p:cNvPr id="9" name="Text 6"/>
          <p:cNvSpPr/>
          <p:nvPr/>
        </p:nvSpPr>
        <p:spPr>
          <a:xfrm>
            <a:off x="1898571" y="3380542"/>
            <a:ext cx="11551801" cy="367070"/>
          </a:xfrm>
          <a:prstGeom prst="rect">
            <a:avLst/>
          </a:prstGeom>
          <a:noFill/>
          <a:ln/>
        </p:spPr>
        <p:txBody>
          <a:bodyPr wrap="none" rtlCol="0" anchor="t"/>
          <a:lstStyle/>
          <a:p>
            <a:pPr marL="685800" lvl="1" indent="-342900" algn="l">
              <a:lnSpc>
                <a:spcPts val="2830"/>
              </a:lnSpc>
              <a:buSzPct val="100000"/>
              <a:buChar char="•"/>
            </a:pPr>
            <a:r>
              <a:rPr lang="en-US" sz="1769" dirty="0">
                <a:solidFill>
                  <a:srgbClr val="272525"/>
                </a:solidFill>
                <a:highlight>
                  <a:srgbClr val="E8E8E3"/>
                </a:highlight>
                <a:latin typeface="Consolas" pitchFamily="34" charset="0"/>
                <a:ea typeface="Consolas" pitchFamily="34" charset="-122"/>
                <a:cs typeface="Consolas" pitchFamily="34" charset="-120"/>
              </a:rPr>
              <a:t>cv.dnn.readNet</a:t>
            </a:r>
            <a:r>
              <a:rPr lang="en-US" sz="1769" dirty="0">
                <a:solidFill>
                  <a:srgbClr val="272525"/>
                </a:solidFill>
                <a:latin typeface="Lato" pitchFamily="34" charset="0"/>
                <a:ea typeface="Lato" pitchFamily="34" charset="-122"/>
                <a:cs typeface="Lato" pitchFamily="34" charset="-120"/>
              </a:rPr>
              <a:t>: Loads pre-trained deep learning models.</a:t>
            </a:r>
            <a:endParaRPr lang="en-US" sz="1769" dirty="0"/>
          </a:p>
        </p:txBody>
      </p:sp>
      <p:sp>
        <p:nvSpPr>
          <p:cNvPr id="10" name="Text 7"/>
          <p:cNvSpPr/>
          <p:nvPr/>
        </p:nvSpPr>
        <p:spPr>
          <a:xfrm>
            <a:off x="1898571" y="3826193"/>
            <a:ext cx="11551801" cy="367070"/>
          </a:xfrm>
          <a:prstGeom prst="rect">
            <a:avLst/>
          </a:prstGeom>
          <a:noFill/>
          <a:ln/>
        </p:spPr>
        <p:txBody>
          <a:bodyPr wrap="none" rtlCol="0" anchor="t"/>
          <a:lstStyle/>
          <a:p>
            <a:pPr marL="685800" lvl="1" indent="-342900" algn="l">
              <a:lnSpc>
                <a:spcPts val="2830"/>
              </a:lnSpc>
              <a:buSzPct val="100000"/>
              <a:buChar char="•"/>
            </a:pPr>
            <a:r>
              <a:rPr lang="en-US" sz="1769" dirty="0">
                <a:solidFill>
                  <a:srgbClr val="272525"/>
                </a:solidFill>
                <a:highlight>
                  <a:srgbClr val="E8E8E3"/>
                </a:highlight>
                <a:latin typeface="Consolas" pitchFamily="34" charset="0"/>
                <a:ea typeface="Consolas" pitchFamily="34" charset="-122"/>
                <a:cs typeface="Consolas" pitchFamily="34" charset="-120"/>
              </a:rPr>
              <a:t>cv.dnn.blobFromImage</a:t>
            </a:r>
            <a:r>
              <a:rPr lang="en-US" sz="1769" dirty="0">
                <a:solidFill>
                  <a:srgbClr val="272525"/>
                </a:solidFill>
                <a:latin typeface="Lato" pitchFamily="34" charset="0"/>
                <a:ea typeface="Lato" pitchFamily="34" charset="-122"/>
                <a:cs typeface="Lato" pitchFamily="34" charset="-120"/>
              </a:rPr>
              <a:t>: Converts images to blobs for model input.</a:t>
            </a:r>
            <a:endParaRPr lang="en-US" sz="1769" dirty="0"/>
          </a:p>
        </p:txBody>
      </p:sp>
      <p:sp>
        <p:nvSpPr>
          <p:cNvPr id="11" name="Text 8"/>
          <p:cNvSpPr/>
          <p:nvPr/>
        </p:nvSpPr>
        <p:spPr>
          <a:xfrm>
            <a:off x="1898571" y="4271843"/>
            <a:ext cx="11551801" cy="367070"/>
          </a:xfrm>
          <a:prstGeom prst="rect">
            <a:avLst/>
          </a:prstGeom>
          <a:noFill/>
          <a:ln/>
        </p:spPr>
        <p:txBody>
          <a:bodyPr wrap="none" rtlCol="0" anchor="t"/>
          <a:lstStyle/>
          <a:p>
            <a:pPr marL="685800" lvl="1" indent="-342900" algn="l">
              <a:lnSpc>
                <a:spcPts val="2830"/>
              </a:lnSpc>
              <a:buSzPct val="100000"/>
              <a:buChar char="•"/>
            </a:pPr>
            <a:r>
              <a:rPr lang="en-US" sz="1769" dirty="0">
                <a:solidFill>
                  <a:srgbClr val="272525"/>
                </a:solidFill>
                <a:highlight>
                  <a:srgbClr val="E8E8E3"/>
                </a:highlight>
                <a:latin typeface="Consolas" pitchFamily="34" charset="0"/>
                <a:ea typeface="Consolas" pitchFamily="34" charset="-122"/>
                <a:cs typeface="Consolas" pitchFamily="34" charset="-120"/>
              </a:rPr>
              <a:t>cv.rectangle</a:t>
            </a:r>
            <a:r>
              <a:rPr lang="en-US" sz="1769" dirty="0">
                <a:solidFill>
                  <a:srgbClr val="272525"/>
                </a:solidFill>
                <a:latin typeface="Lato" pitchFamily="34" charset="0"/>
                <a:ea typeface="Lato" pitchFamily="34" charset="-122"/>
                <a:cs typeface="Lato" pitchFamily="34" charset="-120"/>
              </a:rPr>
              <a:t>: Draws bounding boxes around detected objects.</a:t>
            </a:r>
            <a:endParaRPr lang="en-US" sz="1769" dirty="0"/>
          </a:p>
        </p:txBody>
      </p:sp>
      <p:sp>
        <p:nvSpPr>
          <p:cNvPr id="12" name="Text 9"/>
          <p:cNvSpPr/>
          <p:nvPr/>
        </p:nvSpPr>
        <p:spPr>
          <a:xfrm>
            <a:off x="1179909" y="4891564"/>
            <a:ext cx="12270462" cy="359450"/>
          </a:xfrm>
          <a:prstGeom prst="rect">
            <a:avLst/>
          </a:prstGeom>
          <a:noFill/>
          <a:ln/>
        </p:spPr>
        <p:txBody>
          <a:bodyPr wrap="none" rtlCol="0" anchor="t"/>
          <a:lstStyle/>
          <a:p>
            <a:pPr marL="0" indent="0">
              <a:lnSpc>
                <a:spcPts val="2830"/>
              </a:lnSpc>
              <a:buNone/>
            </a:pPr>
            <a:r>
              <a:rPr lang="en-US" sz="1769" b="1" dirty="0">
                <a:solidFill>
                  <a:srgbClr val="272525"/>
                </a:solidFill>
                <a:latin typeface="Lato" pitchFamily="34" charset="0"/>
                <a:ea typeface="Lato" pitchFamily="34" charset="-122"/>
                <a:cs typeface="Lato" pitchFamily="34" charset="-120"/>
              </a:rPr>
              <a:t>2.Streamlit:</a:t>
            </a:r>
            <a:endParaRPr lang="en-US" sz="1769" dirty="0"/>
          </a:p>
        </p:txBody>
      </p:sp>
      <p:sp>
        <p:nvSpPr>
          <p:cNvPr id="13" name="Text 10"/>
          <p:cNvSpPr/>
          <p:nvPr/>
        </p:nvSpPr>
        <p:spPr>
          <a:xfrm>
            <a:off x="1539240" y="5503664"/>
            <a:ext cx="11911132" cy="718899"/>
          </a:xfrm>
          <a:prstGeom prst="rect">
            <a:avLst/>
          </a:prstGeom>
          <a:noFill/>
          <a:ln/>
        </p:spPr>
        <p:txBody>
          <a:bodyPr wrap="square" rtlCol="0" anchor="t"/>
          <a:lstStyle/>
          <a:p>
            <a:pPr marL="342900" indent="-342900" algn="l">
              <a:lnSpc>
                <a:spcPts val="2830"/>
              </a:lnSpc>
              <a:buSzPct val="100000"/>
              <a:buChar char="•"/>
            </a:pPr>
            <a:r>
              <a:rPr lang="en-US" sz="1769" dirty="0">
                <a:solidFill>
                  <a:srgbClr val="272525"/>
                </a:solidFill>
                <a:latin typeface="Lato" pitchFamily="34" charset="0"/>
                <a:ea typeface="Lato" pitchFamily="34" charset="-122"/>
                <a:cs typeface="Lato" pitchFamily="34" charset="-120"/>
              </a:rPr>
              <a:t> Streamlit is an open-source Python library for creating and sharing beautiful, custom web apps for machine learning and data science.</a:t>
            </a:r>
            <a:endParaRPr lang="en-US" sz="1769" dirty="0"/>
          </a:p>
        </p:txBody>
      </p:sp>
      <p:sp>
        <p:nvSpPr>
          <p:cNvPr id="14" name="Text 11"/>
          <p:cNvSpPr/>
          <p:nvPr/>
        </p:nvSpPr>
        <p:spPr>
          <a:xfrm>
            <a:off x="1539240" y="6301145"/>
            <a:ext cx="11911132" cy="718899"/>
          </a:xfrm>
          <a:prstGeom prst="rect">
            <a:avLst/>
          </a:prstGeom>
          <a:noFill/>
          <a:ln/>
        </p:spPr>
        <p:txBody>
          <a:bodyPr wrap="square" rtlCol="0" anchor="t"/>
          <a:lstStyle/>
          <a:p>
            <a:pPr marL="342900" indent="-342900" algn="l">
              <a:lnSpc>
                <a:spcPts val="2830"/>
              </a:lnSpc>
              <a:buSzPct val="100000"/>
              <a:buChar char="•"/>
            </a:pPr>
            <a:r>
              <a:rPr lang="en-US" sz="1769" dirty="0">
                <a:solidFill>
                  <a:srgbClr val="272525"/>
                </a:solidFill>
                <a:latin typeface="Lato" pitchFamily="34" charset="0"/>
                <a:ea typeface="Lato" pitchFamily="34" charset="-122"/>
                <a:cs typeface="Lato" pitchFamily="34" charset="-120"/>
              </a:rPr>
              <a:t>It allows data scientists and machine learning practitioners to build interactive web applications quickly and easily without needing front-end development skills.</a:t>
            </a:r>
            <a:endParaRPr lang="en-US" sz="1769" dirty="0"/>
          </a:p>
        </p:txBody>
      </p:sp>
      <p:sp>
        <p:nvSpPr>
          <p:cNvPr id="15" name="Text 12"/>
          <p:cNvSpPr/>
          <p:nvPr/>
        </p:nvSpPr>
        <p:spPr>
          <a:xfrm>
            <a:off x="1179909" y="7272695"/>
            <a:ext cx="12270462" cy="359450"/>
          </a:xfrm>
          <a:prstGeom prst="rect">
            <a:avLst/>
          </a:prstGeom>
          <a:noFill/>
          <a:ln/>
        </p:spPr>
        <p:txBody>
          <a:bodyPr wrap="none" rtlCol="0" anchor="t"/>
          <a:lstStyle/>
          <a:p>
            <a:pPr marL="0" indent="0">
              <a:lnSpc>
                <a:spcPts val="2830"/>
              </a:lnSpc>
              <a:buNone/>
            </a:pPr>
            <a:endParaRPr lang="en-US" sz="1769"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2361009" y="500063"/>
            <a:ext cx="3627715" cy="453390"/>
          </a:xfrm>
          <a:prstGeom prst="rect">
            <a:avLst/>
          </a:prstGeom>
          <a:noFill/>
          <a:ln/>
        </p:spPr>
        <p:txBody>
          <a:bodyPr wrap="none" rtlCol="0" anchor="t"/>
          <a:lstStyle/>
          <a:p>
            <a:pPr marL="0" indent="0">
              <a:lnSpc>
                <a:spcPts val="3571"/>
              </a:lnSpc>
              <a:buNone/>
            </a:pPr>
            <a:r>
              <a:rPr lang="en-US" sz="2856" dirty="0">
                <a:solidFill>
                  <a:srgbClr val="312F2B"/>
                </a:solidFill>
                <a:latin typeface="Gelasio" pitchFamily="34" charset="0"/>
                <a:ea typeface="Gelasio" pitchFamily="34" charset="-122"/>
                <a:cs typeface="Gelasio" pitchFamily="34" charset="-120"/>
              </a:rPr>
              <a:t>Model:</a:t>
            </a:r>
            <a:endParaRPr lang="en-US" sz="2856" dirty="0"/>
          </a:p>
        </p:txBody>
      </p:sp>
      <p:pic>
        <p:nvPicPr>
          <p:cNvPr id="5" name="Image 1" descr="preencoded.png"/>
          <p:cNvPicPr>
            <a:picLocks noChangeAspect="1"/>
          </p:cNvPicPr>
          <p:nvPr/>
        </p:nvPicPr>
        <p:blipFill>
          <a:blip r:embed="rId4"/>
          <a:stretch>
            <a:fillRect/>
          </a:stretch>
        </p:blipFill>
        <p:spPr>
          <a:xfrm>
            <a:off x="2361009" y="1316117"/>
            <a:ext cx="8454628" cy="3232547"/>
          </a:xfrm>
          <a:prstGeom prst="rect">
            <a:avLst/>
          </a:prstGeom>
        </p:spPr>
      </p:pic>
      <p:sp>
        <p:nvSpPr>
          <p:cNvPr id="6" name="Text 2"/>
          <p:cNvSpPr/>
          <p:nvPr/>
        </p:nvSpPr>
        <p:spPr>
          <a:xfrm>
            <a:off x="2361009" y="4752618"/>
            <a:ext cx="9908262" cy="232172"/>
          </a:xfrm>
          <a:prstGeom prst="rect">
            <a:avLst/>
          </a:prstGeom>
          <a:noFill/>
          <a:ln/>
        </p:spPr>
        <p:txBody>
          <a:bodyPr wrap="none" rtlCol="0" anchor="t"/>
          <a:lstStyle/>
          <a:p>
            <a:pPr marL="0" indent="0" algn="ctr">
              <a:lnSpc>
                <a:spcPts val="1828"/>
              </a:lnSpc>
              <a:buNone/>
            </a:pPr>
            <a:r>
              <a:rPr lang="en-US" sz="1143" dirty="0">
                <a:solidFill>
                  <a:srgbClr val="272525"/>
                </a:solidFill>
                <a:latin typeface="Lato" pitchFamily="34" charset="0"/>
                <a:ea typeface="Lato" pitchFamily="34" charset="-122"/>
                <a:cs typeface="Lato" pitchFamily="34" charset="-120"/>
              </a:rPr>
              <a:t>CNN places architecture design based on the pre-trained 'Caffe' model .</a:t>
            </a:r>
            <a:endParaRPr lang="en-US" sz="1143" dirty="0"/>
          </a:p>
        </p:txBody>
      </p:sp>
      <p:sp>
        <p:nvSpPr>
          <p:cNvPr id="7" name="Text 3"/>
          <p:cNvSpPr/>
          <p:nvPr/>
        </p:nvSpPr>
        <p:spPr>
          <a:xfrm>
            <a:off x="2361009" y="5256848"/>
            <a:ext cx="9908262" cy="850106"/>
          </a:xfrm>
          <a:prstGeom prst="rect">
            <a:avLst/>
          </a:prstGeom>
          <a:noFill/>
          <a:ln/>
        </p:spPr>
        <p:txBody>
          <a:bodyPr wrap="square" rtlCol="0" anchor="t"/>
          <a:lstStyle/>
          <a:p>
            <a:pPr marL="0" indent="0" algn="l">
              <a:lnSpc>
                <a:spcPts val="2232"/>
              </a:lnSpc>
              <a:buNone/>
            </a:pPr>
            <a:r>
              <a:rPr lang="en-US" sz="1785" b="1" dirty="0">
                <a:solidFill>
                  <a:srgbClr val="312F2B"/>
                </a:solidFill>
                <a:latin typeface="Gelasio" pitchFamily="34" charset="0"/>
                <a:ea typeface="Gelasio" pitchFamily="34" charset="-122"/>
                <a:cs typeface="Gelasio" pitchFamily="34" charset="-120"/>
              </a:rPr>
              <a:t>Caffe</a:t>
            </a:r>
            <a:r>
              <a:rPr lang="en-US" sz="1785" dirty="0">
                <a:solidFill>
                  <a:srgbClr val="312F2B"/>
                </a:solidFill>
                <a:latin typeface="Gelasio" pitchFamily="34" charset="0"/>
                <a:ea typeface="Gelasio" pitchFamily="34" charset="-122"/>
                <a:cs typeface="Gelasio" pitchFamily="34" charset="-120"/>
              </a:rPr>
              <a:t>:  Caffe is a deep learning framework developed by the Berkeley Vision and Learning Center (BVLC). It is known for its speed, modularity, and ease of use, particularly in training and deploying deep learning models.</a:t>
            </a:r>
            <a:endParaRPr lang="en-US" sz="1785" dirty="0"/>
          </a:p>
        </p:txBody>
      </p:sp>
      <p:sp>
        <p:nvSpPr>
          <p:cNvPr id="8" name="Text 4"/>
          <p:cNvSpPr/>
          <p:nvPr/>
        </p:nvSpPr>
        <p:spPr>
          <a:xfrm>
            <a:off x="2651165" y="6379012"/>
            <a:ext cx="9618107" cy="290036"/>
          </a:xfrm>
          <a:prstGeom prst="rect">
            <a:avLst/>
          </a:prstGeom>
          <a:noFill/>
          <a:ln/>
        </p:spPr>
        <p:txBody>
          <a:bodyPr wrap="none" rtlCol="0" anchor="t"/>
          <a:lstStyle/>
          <a:p>
            <a:pPr marL="342900" indent="-342900" algn="l">
              <a:lnSpc>
                <a:spcPts val="2285"/>
              </a:lnSpc>
              <a:buSzPct val="100000"/>
              <a:buChar char="•"/>
            </a:pPr>
            <a:r>
              <a:rPr lang="en-US" sz="1428" b="1" dirty="0">
                <a:solidFill>
                  <a:srgbClr val="272525"/>
                </a:solidFill>
                <a:latin typeface="Lato" pitchFamily="34" charset="0"/>
                <a:ea typeface="Lato" pitchFamily="34" charset="-122"/>
                <a:cs typeface="Lato" pitchFamily="34" charset="-120"/>
              </a:rPr>
              <a:t>Key Features</a:t>
            </a:r>
            <a:r>
              <a:rPr lang="en-US" sz="1428" dirty="0">
                <a:solidFill>
                  <a:srgbClr val="272525"/>
                </a:solidFill>
                <a:latin typeface="Lato" pitchFamily="34" charset="0"/>
                <a:ea typeface="Lato" pitchFamily="34" charset="-122"/>
                <a:cs typeface="Lato" pitchFamily="34" charset="-120"/>
              </a:rPr>
              <a:t>:</a:t>
            </a:r>
            <a:endParaRPr lang="en-US" sz="1428" dirty="0"/>
          </a:p>
        </p:txBody>
      </p:sp>
      <p:sp>
        <p:nvSpPr>
          <p:cNvPr id="9" name="Text 5"/>
          <p:cNvSpPr/>
          <p:nvPr/>
        </p:nvSpPr>
        <p:spPr>
          <a:xfrm>
            <a:off x="2941320" y="6732508"/>
            <a:ext cx="9327952" cy="290036"/>
          </a:xfrm>
          <a:prstGeom prst="rect">
            <a:avLst/>
          </a:prstGeom>
          <a:noFill/>
          <a:ln/>
        </p:spPr>
        <p:txBody>
          <a:bodyPr wrap="none" rtlCol="0" anchor="t"/>
          <a:lstStyle/>
          <a:p>
            <a:pPr marL="685800" lvl="1" indent="-342900" algn="l">
              <a:lnSpc>
                <a:spcPts val="2285"/>
              </a:lnSpc>
              <a:buSzPct val="100000"/>
              <a:buChar char="•"/>
            </a:pPr>
            <a:r>
              <a:rPr lang="en-US" sz="1428" b="1" dirty="0">
                <a:solidFill>
                  <a:srgbClr val="272525"/>
                </a:solidFill>
                <a:latin typeface="Lato" pitchFamily="34" charset="0"/>
                <a:ea typeface="Lato" pitchFamily="34" charset="-122"/>
                <a:cs typeface="Lato" pitchFamily="34" charset="-120"/>
              </a:rPr>
              <a:t>Performance</a:t>
            </a:r>
            <a:r>
              <a:rPr lang="en-US" sz="1428" dirty="0">
                <a:solidFill>
                  <a:srgbClr val="272525"/>
                </a:solidFill>
                <a:latin typeface="Lato" pitchFamily="34" charset="0"/>
                <a:ea typeface="Lato" pitchFamily="34" charset="-122"/>
                <a:cs typeface="Lato" pitchFamily="34" charset="-120"/>
              </a:rPr>
              <a:t>: Optimized for speed and efficiency, making it suitable for large-scale image processing tasks.</a:t>
            </a:r>
            <a:endParaRPr lang="en-US" sz="1428" dirty="0"/>
          </a:p>
        </p:txBody>
      </p:sp>
      <p:sp>
        <p:nvSpPr>
          <p:cNvPr id="10" name="Text 6"/>
          <p:cNvSpPr/>
          <p:nvPr/>
        </p:nvSpPr>
        <p:spPr>
          <a:xfrm>
            <a:off x="2941320" y="7086005"/>
            <a:ext cx="9327952" cy="290036"/>
          </a:xfrm>
          <a:prstGeom prst="rect">
            <a:avLst/>
          </a:prstGeom>
          <a:noFill/>
          <a:ln/>
        </p:spPr>
        <p:txBody>
          <a:bodyPr wrap="none" rtlCol="0" anchor="t"/>
          <a:lstStyle/>
          <a:p>
            <a:pPr marL="685800" lvl="1" indent="-342900" algn="l">
              <a:lnSpc>
                <a:spcPts val="2285"/>
              </a:lnSpc>
              <a:buSzPct val="100000"/>
              <a:buChar char="•"/>
            </a:pPr>
            <a:r>
              <a:rPr lang="en-US" sz="1428" b="1" dirty="0">
                <a:solidFill>
                  <a:srgbClr val="272525"/>
                </a:solidFill>
                <a:latin typeface="Lato" pitchFamily="34" charset="0"/>
                <a:ea typeface="Lato" pitchFamily="34" charset="-122"/>
                <a:cs typeface="Lato" pitchFamily="34" charset="-120"/>
              </a:rPr>
              <a:t>Modularity</a:t>
            </a:r>
            <a:r>
              <a:rPr lang="en-US" sz="1428" dirty="0">
                <a:solidFill>
                  <a:srgbClr val="272525"/>
                </a:solidFill>
                <a:latin typeface="Lato" pitchFamily="34" charset="0"/>
                <a:ea typeface="Lato" pitchFamily="34" charset="-122"/>
                <a:cs typeface="Lato" pitchFamily="34" charset="-120"/>
              </a:rPr>
              <a:t>: Supports various types of neural network layers and architectures.</a:t>
            </a:r>
            <a:endParaRPr lang="en-US" sz="1428" dirty="0"/>
          </a:p>
        </p:txBody>
      </p:sp>
      <p:sp>
        <p:nvSpPr>
          <p:cNvPr id="11" name="Text 7"/>
          <p:cNvSpPr/>
          <p:nvPr/>
        </p:nvSpPr>
        <p:spPr>
          <a:xfrm>
            <a:off x="2941320" y="7439501"/>
            <a:ext cx="9327952" cy="290036"/>
          </a:xfrm>
          <a:prstGeom prst="rect">
            <a:avLst/>
          </a:prstGeom>
          <a:noFill/>
          <a:ln/>
        </p:spPr>
        <p:txBody>
          <a:bodyPr wrap="none" rtlCol="0" anchor="t"/>
          <a:lstStyle/>
          <a:p>
            <a:pPr marL="685800" lvl="1" indent="-342900" algn="l">
              <a:lnSpc>
                <a:spcPts val="2285"/>
              </a:lnSpc>
              <a:buSzPct val="100000"/>
              <a:buChar char="•"/>
            </a:pPr>
            <a:r>
              <a:rPr lang="en-US" sz="1428" b="1" dirty="0">
                <a:solidFill>
                  <a:srgbClr val="272525"/>
                </a:solidFill>
                <a:latin typeface="Lato" pitchFamily="34" charset="0"/>
                <a:ea typeface="Lato" pitchFamily="34" charset="-122"/>
                <a:cs typeface="Lato" pitchFamily="34" charset="-120"/>
              </a:rPr>
              <a:t>Ease of Use</a:t>
            </a:r>
            <a:r>
              <a:rPr lang="en-US" sz="1428" dirty="0">
                <a:solidFill>
                  <a:srgbClr val="272525"/>
                </a:solidFill>
                <a:latin typeface="Lato" pitchFamily="34" charset="0"/>
                <a:ea typeface="Lato" pitchFamily="34" charset="-122"/>
                <a:cs typeface="Lato" pitchFamily="34" charset="-120"/>
              </a:rPr>
              <a:t>: Provides a straightforward interface for training models and running inferences.</a:t>
            </a:r>
            <a:endParaRPr lang="en-US" sz="1428"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FFFFFF">
              <a:alpha val="75000"/>
            </a:srgbClr>
          </a:solidFill>
          <a:ln/>
        </p:spPr>
        <p:txBody>
          <a:bodyPr/>
          <a:lstStyle/>
          <a:p>
            <a:endParaRPr lang="en-IN"/>
          </a:p>
        </p:txBody>
      </p:sp>
      <p:sp>
        <p:nvSpPr>
          <p:cNvPr id="4" name="Text 1"/>
          <p:cNvSpPr/>
          <p:nvPr/>
        </p:nvSpPr>
        <p:spPr>
          <a:xfrm>
            <a:off x="1479828" y="587454"/>
            <a:ext cx="5341263" cy="667583"/>
          </a:xfrm>
          <a:prstGeom prst="rect">
            <a:avLst/>
          </a:prstGeom>
          <a:noFill/>
          <a:ln/>
        </p:spPr>
        <p:txBody>
          <a:bodyPr wrap="none" rtlCol="0" anchor="t"/>
          <a:lstStyle/>
          <a:p>
            <a:pPr marL="0" indent="0">
              <a:lnSpc>
                <a:spcPts val="5257"/>
              </a:lnSpc>
              <a:buNone/>
            </a:pPr>
            <a:r>
              <a:rPr lang="en-US" sz="4206" dirty="0">
                <a:solidFill>
                  <a:srgbClr val="312F2B"/>
                </a:solidFill>
                <a:latin typeface="Gelasio" pitchFamily="34" charset="0"/>
                <a:ea typeface="Gelasio" pitchFamily="34" charset="-122"/>
                <a:cs typeface="Gelasio" pitchFamily="34" charset="-120"/>
              </a:rPr>
              <a:t>Project Workflow</a:t>
            </a:r>
            <a:endParaRPr lang="en-US" sz="4206" dirty="0"/>
          </a:p>
        </p:txBody>
      </p:sp>
      <p:sp>
        <p:nvSpPr>
          <p:cNvPr id="5" name="Shape 2"/>
          <p:cNvSpPr/>
          <p:nvPr/>
        </p:nvSpPr>
        <p:spPr>
          <a:xfrm>
            <a:off x="1479828" y="4374118"/>
            <a:ext cx="11670744" cy="26670"/>
          </a:xfrm>
          <a:prstGeom prst="roundRect">
            <a:avLst>
              <a:gd name="adj" fmla="val 336461"/>
            </a:avLst>
          </a:prstGeom>
          <a:solidFill>
            <a:srgbClr val="CECEC9"/>
          </a:solidFill>
          <a:ln/>
        </p:spPr>
        <p:txBody>
          <a:bodyPr/>
          <a:lstStyle/>
          <a:p>
            <a:endParaRPr lang="en-IN"/>
          </a:p>
        </p:txBody>
      </p:sp>
      <p:sp>
        <p:nvSpPr>
          <p:cNvPr id="6" name="Shape 3"/>
          <p:cNvSpPr/>
          <p:nvPr/>
        </p:nvSpPr>
        <p:spPr>
          <a:xfrm>
            <a:off x="3340418" y="3626465"/>
            <a:ext cx="26670" cy="747713"/>
          </a:xfrm>
          <a:prstGeom prst="roundRect">
            <a:avLst>
              <a:gd name="adj" fmla="val 336461"/>
            </a:avLst>
          </a:prstGeom>
          <a:solidFill>
            <a:srgbClr val="CECEC9"/>
          </a:solidFill>
          <a:ln/>
        </p:spPr>
        <p:txBody>
          <a:bodyPr/>
          <a:lstStyle/>
          <a:p>
            <a:endParaRPr lang="en-IN"/>
          </a:p>
        </p:txBody>
      </p:sp>
      <p:sp>
        <p:nvSpPr>
          <p:cNvPr id="7" name="Shape 4"/>
          <p:cNvSpPr/>
          <p:nvPr/>
        </p:nvSpPr>
        <p:spPr>
          <a:xfrm>
            <a:off x="3113484" y="4133790"/>
            <a:ext cx="480655" cy="480655"/>
          </a:xfrm>
          <a:prstGeom prst="roundRect">
            <a:avLst>
              <a:gd name="adj" fmla="val 18669"/>
            </a:avLst>
          </a:prstGeom>
          <a:solidFill>
            <a:srgbClr val="E8E8E3"/>
          </a:solidFill>
          <a:ln w="7620">
            <a:solidFill>
              <a:srgbClr val="CECEC9"/>
            </a:solidFill>
            <a:prstDash val="solid"/>
          </a:ln>
        </p:spPr>
        <p:txBody>
          <a:bodyPr/>
          <a:lstStyle/>
          <a:p>
            <a:endParaRPr lang="en-IN"/>
          </a:p>
        </p:txBody>
      </p:sp>
      <p:sp>
        <p:nvSpPr>
          <p:cNvPr id="8" name="Text 5"/>
          <p:cNvSpPr/>
          <p:nvPr/>
        </p:nvSpPr>
        <p:spPr>
          <a:xfrm>
            <a:off x="3284934" y="4213800"/>
            <a:ext cx="137755" cy="320516"/>
          </a:xfrm>
          <a:prstGeom prst="rect">
            <a:avLst/>
          </a:prstGeom>
          <a:noFill/>
          <a:ln/>
        </p:spPr>
        <p:txBody>
          <a:bodyPr wrap="none" rtlCol="0" anchor="t"/>
          <a:lstStyle/>
          <a:p>
            <a:pPr marL="0" indent="0" algn="ctr">
              <a:lnSpc>
                <a:spcPts val="2523"/>
              </a:lnSpc>
              <a:buNone/>
            </a:pPr>
            <a:r>
              <a:rPr lang="en-US" sz="2523" dirty="0">
                <a:solidFill>
                  <a:srgbClr val="272525"/>
                </a:solidFill>
                <a:latin typeface="Gelasio" pitchFamily="34" charset="0"/>
                <a:ea typeface="Gelasio" pitchFamily="34" charset="-122"/>
                <a:cs typeface="Gelasio" pitchFamily="34" charset="-120"/>
              </a:rPr>
              <a:t>1</a:t>
            </a:r>
            <a:endParaRPr lang="en-US" sz="2523" dirty="0"/>
          </a:p>
        </p:txBody>
      </p:sp>
      <p:sp>
        <p:nvSpPr>
          <p:cNvPr id="9" name="Text 6"/>
          <p:cNvSpPr/>
          <p:nvPr/>
        </p:nvSpPr>
        <p:spPr>
          <a:xfrm>
            <a:off x="1693426" y="2122408"/>
            <a:ext cx="3320653" cy="341709"/>
          </a:xfrm>
          <a:prstGeom prst="rect">
            <a:avLst/>
          </a:prstGeom>
          <a:noFill/>
          <a:ln/>
        </p:spPr>
        <p:txBody>
          <a:bodyPr wrap="none" rtlCol="0" anchor="t"/>
          <a:lstStyle/>
          <a:p>
            <a:pPr marL="0" indent="0" algn="ctr">
              <a:lnSpc>
                <a:spcPts val="2692"/>
              </a:lnSpc>
              <a:buNone/>
            </a:pPr>
            <a:r>
              <a:rPr lang="en-US" sz="1682" b="1" dirty="0">
                <a:solidFill>
                  <a:srgbClr val="272525"/>
                </a:solidFill>
                <a:latin typeface="Lato" pitchFamily="34" charset="0"/>
                <a:ea typeface="Lato" pitchFamily="34" charset="-122"/>
                <a:cs typeface="Lato" pitchFamily="34" charset="-120"/>
              </a:rPr>
              <a:t>Input Acquisition</a:t>
            </a:r>
            <a:endParaRPr lang="en-US" sz="1682" dirty="0"/>
          </a:p>
        </p:txBody>
      </p:sp>
      <p:sp>
        <p:nvSpPr>
          <p:cNvPr id="10" name="Text 7"/>
          <p:cNvSpPr/>
          <p:nvPr/>
        </p:nvSpPr>
        <p:spPr>
          <a:xfrm>
            <a:off x="1693426" y="2592229"/>
            <a:ext cx="3320653" cy="820460"/>
          </a:xfrm>
          <a:prstGeom prst="rect">
            <a:avLst/>
          </a:prstGeom>
          <a:noFill/>
          <a:ln/>
        </p:spPr>
        <p:txBody>
          <a:bodyPr wrap="square" rtlCol="0" anchor="t"/>
          <a:lstStyle/>
          <a:p>
            <a:pPr marL="0" indent="0" algn="ctr">
              <a:lnSpc>
                <a:spcPts val="2153"/>
              </a:lnSpc>
              <a:buNone/>
            </a:pPr>
            <a:r>
              <a:rPr lang="en-US" sz="1346" dirty="0">
                <a:solidFill>
                  <a:srgbClr val="272525"/>
                </a:solidFill>
                <a:latin typeface="Lato" pitchFamily="34" charset="0"/>
                <a:ea typeface="Lato" pitchFamily="34" charset="-122"/>
                <a:cs typeface="Lato" pitchFamily="34" charset="-120"/>
              </a:rPr>
              <a:t>ImageInput: The system starts by acquiring input, which can be an image file or live webcam stream.</a:t>
            </a:r>
            <a:endParaRPr lang="en-US" sz="1346" dirty="0"/>
          </a:p>
        </p:txBody>
      </p:sp>
      <p:sp>
        <p:nvSpPr>
          <p:cNvPr id="11" name="Shape 8"/>
          <p:cNvSpPr/>
          <p:nvPr/>
        </p:nvSpPr>
        <p:spPr>
          <a:xfrm>
            <a:off x="5321141" y="4374059"/>
            <a:ext cx="26670" cy="747713"/>
          </a:xfrm>
          <a:prstGeom prst="roundRect">
            <a:avLst>
              <a:gd name="adj" fmla="val 336461"/>
            </a:avLst>
          </a:prstGeom>
          <a:solidFill>
            <a:srgbClr val="CECEC9"/>
          </a:solidFill>
          <a:ln/>
        </p:spPr>
        <p:txBody>
          <a:bodyPr/>
          <a:lstStyle/>
          <a:p>
            <a:endParaRPr lang="en-IN"/>
          </a:p>
        </p:txBody>
      </p:sp>
      <p:sp>
        <p:nvSpPr>
          <p:cNvPr id="12" name="Shape 9"/>
          <p:cNvSpPr/>
          <p:nvPr/>
        </p:nvSpPr>
        <p:spPr>
          <a:xfrm>
            <a:off x="5094208" y="4133790"/>
            <a:ext cx="480655" cy="480655"/>
          </a:xfrm>
          <a:prstGeom prst="roundRect">
            <a:avLst>
              <a:gd name="adj" fmla="val 18669"/>
            </a:avLst>
          </a:prstGeom>
          <a:solidFill>
            <a:srgbClr val="E8E8E3"/>
          </a:solidFill>
          <a:ln w="7620">
            <a:solidFill>
              <a:srgbClr val="CECEC9"/>
            </a:solidFill>
            <a:prstDash val="solid"/>
          </a:ln>
        </p:spPr>
        <p:txBody>
          <a:bodyPr/>
          <a:lstStyle/>
          <a:p>
            <a:endParaRPr lang="en-IN"/>
          </a:p>
        </p:txBody>
      </p:sp>
      <p:sp>
        <p:nvSpPr>
          <p:cNvPr id="13" name="Text 10"/>
          <p:cNvSpPr/>
          <p:nvPr/>
        </p:nvSpPr>
        <p:spPr>
          <a:xfrm>
            <a:off x="5244941" y="4213800"/>
            <a:ext cx="179070" cy="320516"/>
          </a:xfrm>
          <a:prstGeom prst="rect">
            <a:avLst/>
          </a:prstGeom>
          <a:noFill/>
          <a:ln/>
        </p:spPr>
        <p:txBody>
          <a:bodyPr wrap="none" rtlCol="0" anchor="t"/>
          <a:lstStyle/>
          <a:p>
            <a:pPr marL="0" indent="0" algn="ctr">
              <a:lnSpc>
                <a:spcPts val="2523"/>
              </a:lnSpc>
              <a:buNone/>
            </a:pPr>
            <a:r>
              <a:rPr lang="en-US" sz="2523" dirty="0">
                <a:solidFill>
                  <a:srgbClr val="272525"/>
                </a:solidFill>
                <a:latin typeface="Gelasio" pitchFamily="34" charset="0"/>
                <a:ea typeface="Gelasio" pitchFamily="34" charset="-122"/>
                <a:cs typeface="Gelasio" pitchFamily="34" charset="-120"/>
              </a:rPr>
              <a:t>2</a:t>
            </a:r>
            <a:endParaRPr lang="en-US" sz="2523" dirty="0"/>
          </a:p>
        </p:txBody>
      </p:sp>
      <p:sp>
        <p:nvSpPr>
          <p:cNvPr id="14" name="Text 11"/>
          <p:cNvSpPr/>
          <p:nvPr/>
        </p:nvSpPr>
        <p:spPr>
          <a:xfrm>
            <a:off x="3674150" y="5335548"/>
            <a:ext cx="3320653" cy="341709"/>
          </a:xfrm>
          <a:prstGeom prst="rect">
            <a:avLst/>
          </a:prstGeom>
          <a:noFill/>
          <a:ln/>
        </p:spPr>
        <p:txBody>
          <a:bodyPr wrap="none" rtlCol="0" anchor="t"/>
          <a:lstStyle/>
          <a:p>
            <a:pPr marL="0" indent="0" algn="ctr">
              <a:lnSpc>
                <a:spcPts val="2692"/>
              </a:lnSpc>
              <a:buNone/>
            </a:pPr>
            <a:r>
              <a:rPr lang="en-US" sz="1682" b="1" dirty="0">
                <a:solidFill>
                  <a:srgbClr val="272525"/>
                </a:solidFill>
                <a:latin typeface="Lato" pitchFamily="34" charset="0"/>
                <a:ea typeface="Lato" pitchFamily="34" charset="-122"/>
                <a:cs typeface="Lato" pitchFamily="34" charset="-120"/>
              </a:rPr>
              <a:t>Face Detection</a:t>
            </a:r>
            <a:endParaRPr lang="en-US" sz="1682" dirty="0"/>
          </a:p>
        </p:txBody>
      </p:sp>
      <p:sp>
        <p:nvSpPr>
          <p:cNvPr id="15" name="Text 12"/>
          <p:cNvSpPr/>
          <p:nvPr/>
        </p:nvSpPr>
        <p:spPr>
          <a:xfrm>
            <a:off x="3674150" y="5805368"/>
            <a:ext cx="3320653" cy="820460"/>
          </a:xfrm>
          <a:prstGeom prst="rect">
            <a:avLst/>
          </a:prstGeom>
          <a:noFill/>
          <a:ln/>
        </p:spPr>
        <p:txBody>
          <a:bodyPr wrap="square" rtlCol="0" anchor="t"/>
          <a:lstStyle/>
          <a:p>
            <a:pPr marL="0" indent="0" algn="ctr">
              <a:lnSpc>
                <a:spcPts val="2153"/>
              </a:lnSpc>
              <a:buNone/>
            </a:pPr>
            <a:r>
              <a:rPr lang="en-US" sz="1346" dirty="0">
                <a:solidFill>
                  <a:srgbClr val="272525"/>
                </a:solidFill>
                <a:latin typeface="Lato" pitchFamily="34" charset="0"/>
                <a:ea typeface="Lato" pitchFamily="34" charset="-122"/>
                <a:cs typeface="Lato" pitchFamily="34" charset="-120"/>
              </a:rPr>
              <a:t>Pre-processing: The input image or video frame is pre-processed to create a blob suitable for the deep learning model.</a:t>
            </a:r>
            <a:endParaRPr lang="en-US" sz="1346" dirty="0"/>
          </a:p>
        </p:txBody>
      </p:sp>
      <p:sp>
        <p:nvSpPr>
          <p:cNvPr id="16" name="Shape 13"/>
          <p:cNvSpPr/>
          <p:nvPr/>
        </p:nvSpPr>
        <p:spPr>
          <a:xfrm>
            <a:off x="7301865" y="3626465"/>
            <a:ext cx="26670" cy="747713"/>
          </a:xfrm>
          <a:prstGeom prst="roundRect">
            <a:avLst>
              <a:gd name="adj" fmla="val 336461"/>
            </a:avLst>
          </a:prstGeom>
          <a:solidFill>
            <a:srgbClr val="CECEC9"/>
          </a:solidFill>
          <a:ln/>
        </p:spPr>
        <p:txBody>
          <a:bodyPr/>
          <a:lstStyle/>
          <a:p>
            <a:endParaRPr lang="en-IN"/>
          </a:p>
        </p:txBody>
      </p:sp>
      <p:sp>
        <p:nvSpPr>
          <p:cNvPr id="17" name="Shape 14"/>
          <p:cNvSpPr/>
          <p:nvPr/>
        </p:nvSpPr>
        <p:spPr>
          <a:xfrm>
            <a:off x="7074932" y="4133790"/>
            <a:ext cx="480655" cy="480655"/>
          </a:xfrm>
          <a:prstGeom prst="roundRect">
            <a:avLst>
              <a:gd name="adj" fmla="val 18669"/>
            </a:avLst>
          </a:prstGeom>
          <a:solidFill>
            <a:srgbClr val="E8E8E3"/>
          </a:solidFill>
          <a:ln w="7620">
            <a:solidFill>
              <a:srgbClr val="CECEC9"/>
            </a:solidFill>
            <a:prstDash val="solid"/>
          </a:ln>
        </p:spPr>
        <p:txBody>
          <a:bodyPr/>
          <a:lstStyle/>
          <a:p>
            <a:endParaRPr lang="en-IN"/>
          </a:p>
        </p:txBody>
      </p:sp>
      <p:sp>
        <p:nvSpPr>
          <p:cNvPr id="18" name="Text 15"/>
          <p:cNvSpPr/>
          <p:nvPr/>
        </p:nvSpPr>
        <p:spPr>
          <a:xfrm>
            <a:off x="7226856" y="4213800"/>
            <a:ext cx="176808" cy="320516"/>
          </a:xfrm>
          <a:prstGeom prst="rect">
            <a:avLst/>
          </a:prstGeom>
          <a:noFill/>
          <a:ln/>
        </p:spPr>
        <p:txBody>
          <a:bodyPr wrap="none" rtlCol="0" anchor="t"/>
          <a:lstStyle/>
          <a:p>
            <a:pPr marL="0" indent="0" algn="ctr">
              <a:lnSpc>
                <a:spcPts val="2523"/>
              </a:lnSpc>
              <a:buNone/>
            </a:pPr>
            <a:r>
              <a:rPr lang="en-US" sz="2523" dirty="0">
                <a:solidFill>
                  <a:srgbClr val="272525"/>
                </a:solidFill>
                <a:latin typeface="Gelasio" pitchFamily="34" charset="0"/>
                <a:ea typeface="Gelasio" pitchFamily="34" charset="-122"/>
                <a:cs typeface="Gelasio" pitchFamily="34" charset="-120"/>
              </a:rPr>
              <a:t>3</a:t>
            </a:r>
            <a:endParaRPr lang="en-US" sz="2523" dirty="0"/>
          </a:p>
        </p:txBody>
      </p:sp>
      <p:sp>
        <p:nvSpPr>
          <p:cNvPr id="19" name="Text 16"/>
          <p:cNvSpPr/>
          <p:nvPr/>
        </p:nvSpPr>
        <p:spPr>
          <a:xfrm>
            <a:off x="5654873" y="1575435"/>
            <a:ext cx="3320653" cy="341709"/>
          </a:xfrm>
          <a:prstGeom prst="rect">
            <a:avLst/>
          </a:prstGeom>
          <a:noFill/>
          <a:ln/>
        </p:spPr>
        <p:txBody>
          <a:bodyPr wrap="none" rtlCol="0" anchor="t"/>
          <a:lstStyle/>
          <a:p>
            <a:pPr marL="0" indent="0" algn="ctr">
              <a:lnSpc>
                <a:spcPts val="2692"/>
              </a:lnSpc>
              <a:buNone/>
            </a:pPr>
            <a:r>
              <a:rPr lang="en-US" sz="1682" b="1" dirty="0">
                <a:solidFill>
                  <a:srgbClr val="272525"/>
                </a:solidFill>
                <a:latin typeface="Lato" pitchFamily="34" charset="0"/>
                <a:ea typeface="Lato" pitchFamily="34" charset="-122"/>
                <a:cs typeface="Lato" pitchFamily="34" charset="-120"/>
              </a:rPr>
              <a:t>Gender and Age Detection</a:t>
            </a:r>
            <a:endParaRPr lang="en-US" sz="1682" dirty="0"/>
          </a:p>
        </p:txBody>
      </p:sp>
      <p:sp>
        <p:nvSpPr>
          <p:cNvPr id="20" name="Text 17"/>
          <p:cNvSpPr/>
          <p:nvPr/>
        </p:nvSpPr>
        <p:spPr>
          <a:xfrm>
            <a:off x="5654873" y="2045256"/>
            <a:ext cx="3320653" cy="1367433"/>
          </a:xfrm>
          <a:prstGeom prst="rect">
            <a:avLst/>
          </a:prstGeom>
          <a:noFill/>
          <a:ln/>
        </p:spPr>
        <p:txBody>
          <a:bodyPr wrap="square" rtlCol="0" anchor="t"/>
          <a:lstStyle/>
          <a:p>
            <a:pPr marL="0" indent="0" algn="ctr">
              <a:lnSpc>
                <a:spcPts val="2153"/>
              </a:lnSpc>
              <a:buNone/>
            </a:pPr>
            <a:r>
              <a:rPr lang="en-US" sz="1346" dirty="0">
                <a:solidFill>
                  <a:srgbClr val="272525"/>
                </a:solidFill>
                <a:latin typeface="Lato" pitchFamily="34" charset="0"/>
                <a:ea typeface="Lato" pitchFamily="34" charset="-122"/>
                <a:cs typeface="Lato" pitchFamily="34" charset="-120"/>
              </a:rPr>
              <a:t>The model outputs a probability distribution over the classes (male, female, and age ranges). The gender and age with the highest probability are chosen as the final predictions.</a:t>
            </a:r>
            <a:endParaRPr lang="en-US" sz="1346" dirty="0"/>
          </a:p>
        </p:txBody>
      </p:sp>
      <p:sp>
        <p:nvSpPr>
          <p:cNvPr id="21" name="Shape 18"/>
          <p:cNvSpPr/>
          <p:nvPr/>
        </p:nvSpPr>
        <p:spPr>
          <a:xfrm>
            <a:off x="9282589" y="4374059"/>
            <a:ext cx="26670" cy="747713"/>
          </a:xfrm>
          <a:prstGeom prst="roundRect">
            <a:avLst>
              <a:gd name="adj" fmla="val 336461"/>
            </a:avLst>
          </a:prstGeom>
          <a:solidFill>
            <a:srgbClr val="CECEC9"/>
          </a:solidFill>
          <a:ln/>
        </p:spPr>
        <p:txBody>
          <a:bodyPr/>
          <a:lstStyle/>
          <a:p>
            <a:endParaRPr lang="en-IN"/>
          </a:p>
        </p:txBody>
      </p:sp>
      <p:sp>
        <p:nvSpPr>
          <p:cNvPr id="22" name="Shape 19"/>
          <p:cNvSpPr/>
          <p:nvPr/>
        </p:nvSpPr>
        <p:spPr>
          <a:xfrm>
            <a:off x="9055656" y="4133790"/>
            <a:ext cx="480655" cy="480655"/>
          </a:xfrm>
          <a:prstGeom prst="roundRect">
            <a:avLst>
              <a:gd name="adj" fmla="val 18669"/>
            </a:avLst>
          </a:prstGeom>
          <a:solidFill>
            <a:srgbClr val="E8E8E3"/>
          </a:solidFill>
          <a:ln w="7620">
            <a:solidFill>
              <a:srgbClr val="CECEC9"/>
            </a:solidFill>
            <a:prstDash val="solid"/>
          </a:ln>
        </p:spPr>
        <p:txBody>
          <a:bodyPr/>
          <a:lstStyle/>
          <a:p>
            <a:endParaRPr lang="en-IN"/>
          </a:p>
        </p:txBody>
      </p:sp>
      <p:sp>
        <p:nvSpPr>
          <p:cNvPr id="23" name="Text 20"/>
          <p:cNvSpPr/>
          <p:nvPr/>
        </p:nvSpPr>
        <p:spPr>
          <a:xfrm>
            <a:off x="9205436" y="4213800"/>
            <a:ext cx="181094" cy="320516"/>
          </a:xfrm>
          <a:prstGeom prst="rect">
            <a:avLst/>
          </a:prstGeom>
          <a:noFill/>
          <a:ln/>
        </p:spPr>
        <p:txBody>
          <a:bodyPr wrap="none" rtlCol="0" anchor="t"/>
          <a:lstStyle/>
          <a:p>
            <a:pPr marL="0" indent="0" algn="ctr">
              <a:lnSpc>
                <a:spcPts val="2523"/>
              </a:lnSpc>
              <a:buNone/>
            </a:pPr>
            <a:r>
              <a:rPr lang="en-US" sz="2523" dirty="0">
                <a:solidFill>
                  <a:srgbClr val="272525"/>
                </a:solidFill>
                <a:latin typeface="Gelasio" pitchFamily="34" charset="0"/>
                <a:ea typeface="Gelasio" pitchFamily="34" charset="-122"/>
                <a:cs typeface="Gelasio" pitchFamily="34" charset="-120"/>
              </a:rPr>
              <a:t>4</a:t>
            </a:r>
            <a:endParaRPr lang="en-US" sz="2523" dirty="0"/>
          </a:p>
        </p:txBody>
      </p:sp>
      <p:sp>
        <p:nvSpPr>
          <p:cNvPr id="24" name="Text 21"/>
          <p:cNvSpPr/>
          <p:nvPr/>
        </p:nvSpPr>
        <p:spPr>
          <a:xfrm>
            <a:off x="7635597" y="5335548"/>
            <a:ext cx="3320653" cy="341709"/>
          </a:xfrm>
          <a:prstGeom prst="rect">
            <a:avLst/>
          </a:prstGeom>
          <a:noFill/>
          <a:ln/>
        </p:spPr>
        <p:txBody>
          <a:bodyPr wrap="none" rtlCol="0" anchor="t"/>
          <a:lstStyle/>
          <a:p>
            <a:pPr marL="0" indent="0" algn="ctr">
              <a:lnSpc>
                <a:spcPts val="2692"/>
              </a:lnSpc>
              <a:buNone/>
            </a:pPr>
            <a:r>
              <a:rPr lang="en-US" sz="1682" b="1" dirty="0">
                <a:solidFill>
                  <a:srgbClr val="272525"/>
                </a:solidFill>
                <a:latin typeface="Lato" pitchFamily="34" charset="0"/>
                <a:ea typeface="Lato" pitchFamily="34" charset="-122"/>
                <a:cs typeface="Lato" pitchFamily="34" charset="-120"/>
              </a:rPr>
              <a:t>Post-processing</a:t>
            </a:r>
            <a:endParaRPr lang="en-US" sz="1682" dirty="0"/>
          </a:p>
        </p:txBody>
      </p:sp>
      <p:sp>
        <p:nvSpPr>
          <p:cNvPr id="25" name="Text 22"/>
          <p:cNvSpPr/>
          <p:nvPr/>
        </p:nvSpPr>
        <p:spPr>
          <a:xfrm>
            <a:off x="7635597" y="5805368"/>
            <a:ext cx="3320653" cy="341709"/>
          </a:xfrm>
          <a:prstGeom prst="rect">
            <a:avLst/>
          </a:prstGeom>
          <a:noFill/>
          <a:ln/>
        </p:spPr>
        <p:txBody>
          <a:bodyPr wrap="none" rtlCol="0" anchor="t"/>
          <a:lstStyle/>
          <a:p>
            <a:pPr marL="0" indent="0" algn="ctr">
              <a:lnSpc>
                <a:spcPts val="2692"/>
              </a:lnSpc>
              <a:buNone/>
            </a:pPr>
            <a:r>
              <a:rPr lang="en-US" sz="1682" b="1" dirty="0">
                <a:solidFill>
                  <a:srgbClr val="272525"/>
                </a:solidFill>
                <a:latin typeface="Lato" pitchFamily="34" charset="0"/>
                <a:ea typeface="Lato" pitchFamily="34" charset="-122"/>
                <a:cs typeface="Lato" pitchFamily="34" charset="-120"/>
              </a:rPr>
              <a:t>Labeling</a:t>
            </a:r>
            <a:endParaRPr lang="en-US" sz="1682" dirty="0"/>
          </a:p>
        </p:txBody>
      </p:sp>
      <p:sp>
        <p:nvSpPr>
          <p:cNvPr id="26" name="Text 23"/>
          <p:cNvSpPr/>
          <p:nvPr/>
        </p:nvSpPr>
        <p:spPr>
          <a:xfrm>
            <a:off x="7635597" y="6275189"/>
            <a:ext cx="3320653" cy="1367433"/>
          </a:xfrm>
          <a:prstGeom prst="rect">
            <a:avLst/>
          </a:prstGeom>
          <a:noFill/>
          <a:ln/>
        </p:spPr>
        <p:txBody>
          <a:bodyPr wrap="square" rtlCol="0" anchor="t"/>
          <a:lstStyle/>
          <a:p>
            <a:pPr marL="0" indent="0" algn="ctr">
              <a:lnSpc>
                <a:spcPts val="2153"/>
              </a:lnSpc>
              <a:buNone/>
            </a:pPr>
            <a:r>
              <a:rPr lang="en-US" sz="1346" dirty="0">
                <a:solidFill>
                  <a:srgbClr val="272525"/>
                </a:solidFill>
                <a:latin typeface="Lato" pitchFamily="34" charset="0"/>
                <a:ea typeface="Lato" pitchFamily="34" charset="-122"/>
                <a:cs typeface="Lato" pitchFamily="34" charset="-120"/>
              </a:rPr>
              <a:t>The predicted gender and age range are combined to create a label. This label is then superimposed on the original input image or video frame at the location of the detected face.</a:t>
            </a:r>
            <a:endParaRPr lang="en-US" sz="1346" dirty="0"/>
          </a:p>
        </p:txBody>
      </p:sp>
      <p:sp>
        <p:nvSpPr>
          <p:cNvPr id="27" name="Shape 24"/>
          <p:cNvSpPr/>
          <p:nvPr/>
        </p:nvSpPr>
        <p:spPr>
          <a:xfrm>
            <a:off x="11263312" y="3626465"/>
            <a:ext cx="26670" cy="747713"/>
          </a:xfrm>
          <a:prstGeom prst="roundRect">
            <a:avLst>
              <a:gd name="adj" fmla="val 336461"/>
            </a:avLst>
          </a:prstGeom>
          <a:solidFill>
            <a:srgbClr val="CECEC9"/>
          </a:solidFill>
          <a:ln/>
        </p:spPr>
        <p:txBody>
          <a:bodyPr/>
          <a:lstStyle/>
          <a:p>
            <a:endParaRPr lang="en-IN"/>
          </a:p>
        </p:txBody>
      </p:sp>
      <p:sp>
        <p:nvSpPr>
          <p:cNvPr id="28" name="Shape 25"/>
          <p:cNvSpPr/>
          <p:nvPr/>
        </p:nvSpPr>
        <p:spPr>
          <a:xfrm>
            <a:off x="11036379" y="4133790"/>
            <a:ext cx="480655" cy="480655"/>
          </a:xfrm>
          <a:prstGeom prst="roundRect">
            <a:avLst>
              <a:gd name="adj" fmla="val 18669"/>
            </a:avLst>
          </a:prstGeom>
          <a:solidFill>
            <a:srgbClr val="E8E8E3"/>
          </a:solidFill>
          <a:ln w="7620">
            <a:solidFill>
              <a:srgbClr val="CECEC9"/>
            </a:solidFill>
            <a:prstDash val="solid"/>
          </a:ln>
        </p:spPr>
        <p:txBody>
          <a:bodyPr/>
          <a:lstStyle/>
          <a:p>
            <a:endParaRPr lang="en-IN"/>
          </a:p>
        </p:txBody>
      </p:sp>
      <p:sp>
        <p:nvSpPr>
          <p:cNvPr id="29" name="Text 26"/>
          <p:cNvSpPr/>
          <p:nvPr/>
        </p:nvSpPr>
        <p:spPr>
          <a:xfrm>
            <a:off x="11191994" y="4213800"/>
            <a:ext cx="169307" cy="320516"/>
          </a:xfrm>
          <a:prstGeom prst="rect">
            <a:avLst/>
          </a:prstGeom>
          <a:noFill/>
          <a:ln/>
        </p:spPr>
        <p:txBody>
          <a:bodyPr wrap="none" rtlCol="0" anchor="t"/>
          <a:lstStyle/>
          <a:p>
            <a:pPr marL="0" indent="0" algn="ctr">
              <a:lnSpc>
                <a:spcPts val="2523"/>
              </a:lnSpc>
              <a:buNone/>
            </a:pPr>
            <a:r>
              <a:rPr lang="en-US" sz="2523" dirty="0">
                <a:solidFill>
                  <a:srgbClr val="272525"/>
                </a:solidFill>
                <a:latin typeface="Gelasio" pitchFamily="34" charset="0"/>
                <a:ea typeface="Gelasio" pitchFamily="34" charset="-122"/>
                <a:cs typeface="Gelasio" pitchFamily="34" charset="-120"/>
              </a:rPr>
              <a:t>5</a:t>
            </a:r>
            <a:endParaRPr lang="en-US" sz="2523" dirty="0"/>
          </a:p>
        </p:txBody>
      </p:sp>
      <p:sp>
        <p:nvSpPr>
          <p:cNvPr id="30" name="Text 27"/>
          <p:cNvSpPr/>
          <p:nvPr/>
        </p:nvSpPr>
        <p:spPr>
          <a:xfrm>
            <a:off x="9616321" y="2122408"/>
            <a:ext cx="3320653" cy="341709"/>
          </a:xfrm>
          <a:prstGeom prst="rect">
            <a:avLst/>
          </a:prstGeom>
          <a:noFill/>
          <a:ln/>
        </p:spPr>
        <p:txBody>
          <a:bodyPr wrap="none" rtlCol="0" anchor="t"/>
          <a:lstStyle/>
          <a:p>
            <a:pPr marL="0" indent="0" algn="ctr">
              <a:lnSpc>
                <a:spcPts val="2692"/>
              </a:lnSpc>
              <a:buNone/>
            </a:pPr>
            <a:r>
              <a:rPr lang="en-US" sz="1682" b="1" dirty="0">
                <a:solidFill>
                  <a:srgbClr val="272525"/>
                </a:solidFill>
                <a:latin typeface="Lato" pitchFamily="34" charset="0"/>
                <a:ea typeface="Lato" pitchFamily="34" charset="-122"/>
                <a:cs typeface="Lato" pitchFamily="34" charset="-120"/>
              </a:rPr>
              <a:t>Output Display and Storage</a:t>
            </a:r>
            <a:endParaRPr lang="en-US" sz="1682" dirty="0"/>
          </a:p>
        </p:txBody>
      </p:sp>
      <p:sp>
        <p:nvSpPr>
          <p:cNvPr id="31" name="Text 28"/>
          <p:cNvSpPr/>
          <p:nvPr/>
        </p:nvSpPr>
        <p:spPr>
          <a:xfrm>
            <a:off x="9616321" y="2592229"/>
            <a:ext cx="3320653" cy="820460"/>
          </a:xfrm>
          <a:prstGeom prst="rect">
            <a:avLst/>
          </a:prstGeom>
          <a:noFill/>
          <a:ln/>
        </p:spPr>
        <p:txBody>
          <a:bodyPr wrap="square" rtlCol="0" anchor="t"/>
          <a:lstStyle/>
          <a:p>
            <a:pPr marL="0" indent="0" algn="ctr">
              <a:lnSpc>
                <a:spcPts val="2153"/>
              </a:lnSpc>
              <a:buNone/>
            </a:pPr>
            <a:r>
              <a:rPr lang="en-US" sz="1346" dirty="0">
                <a:solidFill>
                  <a:srgbClr val="272525"/>
                </a:solidFill>
                <a:latin typeface="Lato" pitchFamily="34" charset="0"/>
                <a:ea typeface="Lato" pitchFamily="34" charset="-122"/>
                <a:cs typeface="Lato" pitchFamily="34" charset="-120"/>
              </a:rPr>
              <a:t>The final output image or video frame, with labeled bounding boxes, is displayed to the user.</a:t>
            </a:r>
            <a:endParaRPr lang="en-US" sz="1346"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151"/>
            <a:ext cx="14630400" cy="8458795"/>
          </a:xfrm>
          <a:prstGeom prst="rect">
            <a:avLst/>
          </a:prstGeom>
          <a:solidFill>
            <a:srgbClr val="FFFFFF">
              <a:alpha val="75000"/>
            </a:srgbClr>
          </a:solidFill>
          <a:ln/>
        </p:spPr>
        <p:txBody>
          <a:bodyPr/>
          <a:lstStyle/>
          <a:p>
            <a:endParaRPr lang="en-IN"/>
          </a:p>
        </p:txBody>
      </p:sp>
      <p:sp>
        <p:nvSpPr>
          <p:cNvPr id="4" name="Text 1"/>
          <p:cNvSpPr/>
          <p:nvPr/>
        </p:nvSpPr>
        <p:spPr>
          <a:xfrm>
            <a:off x="1015365" y="634246"/>
            <a:ext cx="5766316" cy="720685"/>
          </a:xfrm>
          <a:prstGeom prst="rect">
            <a:avLst/>
          </a:prstGeom>
          <a:noFill/>
          <a:ln/>
        </p:spPr>
        <p:txBody>
          <a:bodyPr wrap="none" rtlCol="0" anchor="t"/>
          <a:lstStyle/>
          <a:p>
            <a:pPr marL="0" indent="0">
              <a:lnSpc>
                <a:spcPts val="5676"/>
              </a:lnSpc>
              <a:buNone/>
            </a:pPr>
            <a:r>
              <a:rPr lang="en-US" sz="4540" dirty="0">
                <a:solidFill>
                  <a:srgbClr val="312F2B"/>
                </a:solidFill>
                <a:latin typeface="Gelasio" pitchFamily="34" charset="0"/>
                <a:ea typeface="Gelasio" pitchFamily="34" charset="-122"/>
                <a:cs typeface="Gelasio" pitchFamily="34" charset="-120"/>
              </a:rPr>
              <a:t>Face Detection</a:t>
            </a:r>
            <a:endParaRPr lang="en-US" sz="4540" dirty="0"/>
          </a:p>
        </p:txBody>
      </p:sp>
      <p:sp>
        <p:nvSpPr>
          <p:cNvPr id="5" name="Text 2"/>
          <p:cNvSpPr/>
          <p:nvPr/>
        </p:nvSpPr>
        <p:spPr>
          <a:xfrm>
            <a:off x="1384221" y="1781532"/>
            <a:ext cx="5649516" cy="737949"/>
          </a:xfrm>
          <a:prstGeom prst="rect">
            <a:avLst/>
          </a:prstGeom>
          <a:noFill/>
          <a:ln/>
        </p:spPr>
        <p:txBody>
          <a:bodyPr wrap="square" rtlCol="0" anchor="t"/>
          <a:lstStyle/>
          <a:p>
            <a:pPr marL="342900" indent="-342900" algn="l">
              <a:lnSpc>
                <a:spcPts val="2906"/>
              </a:lnSpc>
              <a:buSzPct val="100000"/>
              <a:buChar char="•"/>
            </a:pPr>
            <a:r>
              <a:rPr lang="en-US" sz="1816" b="1" dirty="0">
                <a:solidFill>
                  <a:srgbClr val="272525"/>
                </a:solidFill>
                <a:latin typeface="Lato" pitchFamily="34" charset="0"/>
                <a:ea typeface="Lato" pitchFamily="34" charset="-122"/>
                <a:cs typeface="Lato" pitchFamily="34" charset="-120"/>
              </a:rPr>
              <a:t>Pre-processing</a:t>
            </a:r>
            <a:r>
              <a:rPr lang="en-US" sz="1816" dirty="0">
                <a:solidFill>
                  <a:srgbClr val="272525"/>
                </a:solidFill>
                <a:latin typeface="Lato" pitchFamily="34" charset="0"/>
                <a:ea typeface="Lato" pitchFamily="34" charset="-122"/>
                <a:cs typeface="Lato" pitchFamily="34" charset="-120"/>
              </a:rPr>
              <a:t>:Convert the input image to a blob, which is a 4-D array used by the deep learning model.</a:t>
            </a:r>
            <a:endParaRPr lang="en-US" sz="1816" dirty="0"/>
          </a:p>
        </p:txBody>
      </p:sp>
      <p:sp>
        <p:nvSpPr>
          <p:cNvPr id="6" name="Text 3"/>
          <p:cNvSpPr/>
          <p:nvPr/>
        </p:nvSpPr>
        <p:spPr>
          <a:xfrm>
            <a:off x="1384221" y="3053287"/>
            <a:ext cx="5649516" cy="1114544"/>
          </a:xfrm>
          <a:prstGeom prst="rect">
            <a:avLst/>
          </a:prstGeom>
          <a:noFill/>
          <a:ln/>
        </p:spPr>
        <p:txBody>
          <a:bodyPr wrap="square" rtlCol="0" anchor="t"/>
          <a:lstStyle/>
          <a:p>
            <a:pPr marL="342900" indent="-342900" algn="l">
              <a:lnSpc>
                <a:spcPts val="2906"/>
              </a:lnSpc>
              <a:buSzPct val="100000"/>
              <a:buChar char="•"/>
            </a:pPr>
            <a:r>
              <a:rPr lang="en-US" sz="1816" b="1" dirty="0">
                <a:solidFill>
                  <a:srgbClr val="272525"/>
                </a:solidFill>
                <a:latin typeface="Lato" pitchFamily="34" charset="0"/>
                <a:ea typeface="Lato" pitchFamily="34" charset="-122"/>
                <a:cs typeface="Lato" pitchFamily="34" charset="-120"/>
              </a:rPr>
              <a:t>Model Utilization</a:t>
            </a:r>
            <a:r>
              <a:rPr lang="en-US" sz="1816" dirty="0">
                <a:solidFill>
                  <a:srgbClr val="272525"/>
                </a:solidFill>
                <a:latin typeface="Lato" pitchFamily="34" charset="0"/>
                <a:ea typeface="Lato" pitchFamily="34" charset="-122"/>
                <a:cs typeface="Lato" pitchFamily="34" charset="-120"/>
              </a:rPr>
              <a:t>:Load the pre-trained face detection model (</a:t>
            </a:r>
            <a:r>
              <a:rPr lang="en-US" sz="1816" dirty="0">
                <a:solidFill>
                  <a:srgbClr val="272525"/>
                </a:solidFill>
                <a:highlight>
                  <a:srgbClr val="E8E8E3"/>
                </a:highlight>
                <a:latin typeface="Consolas" pitchFamily="34" charset="0"/>
                <a:ea typeface="Consolas" pitchFamily="34" charset="-122"/>
                <a:cs typeface="Consolas" pitchFamily="34" charset="-120"/>
              </a:rPr>
              <a:t>opencv_face_detector</a:t>
            </a:r>
            <a:r>
              <a:rPr lang="en-US" sz="1816" dirty="0">
                <a:solidFill>
                  <a:srgbClr val="272525"/>
                </a:solidFill>
                <a:latin typeface="Lato" pitchFamily="34" charset="0"/>
                <a:ea typeface="Lato" pitchFamily="34" charset="-122"/>
                <a:cs typeface="Lato" pitchFamily="34" charset="-120"/>
              </a:rPr>
              <a:t>) Feed the blob into the model to detect faces.</a:t>
            </a:r>
            <a:endParaRPr lang="en-US" sz="1816" dirty="0"/>
          </a:p>
        </p:txBody>
      </p:sp>
      <p:sp>
        <p:nvSpPr>
          <p:cNvPr id="7" name="Text 4"/>
          <p:cNvSpPr/>
          <p:nvPr/>
        </p:nvSpPr>
        <p:spPr>
          <a:xfrm>
            <a:off x="1384221" y="4474428"/>
            <a:ext cx="5649516" cy="1106924"/>
          </a:xfrm>
          <a:prstGeom prst="rect">
            <a:avLst/>
          </a:prstGeom>
          <a:noFill/>
          <a:ln/>
        </p:spPr>
        <p:txBody>
          <a:bodyPr wrap="square" rtlCol="0" anchor="t"/>
          <a:lstStyle/>
          <a:p>
            <a:pPr marL="342900" indent="-342900" algn="l">
              <a:lnSpc>
                <a:spcPts val="2906"/>
              </a:lnSpc>
              <a:buSzPct val="100000"/>
              <a:buChar char="•"/>
            </a:pPr>
            <a:r>
              <a:rPr lang="en-US" sz="1816" b="1" dirty="0">
                <a:solidFill>
                  <a:srgbClr val="272525"/>
                </a:solidFill>
                <a:latin typeface="Lato" pitchFamily="34" charset="0"/>
                <a:ea typeface="Lato" pitchFamily="34" charset="-122"/>
                <a:cs typeface="Lato" pitchFamily="34" charset="-120"/>
              </a:rPr>
              <a:t>Post-processing</a:t>
            </a:r>
            <a:r>
              <a:rPr lang="en-US" sz="1816" dirty="0">
                <a:solidFill>
                  <a:srgbClr val="272525"/>
                </a:solidFill>
                <a:latin typeface="Lato" pitchFamily="34" charset="0"/>
                <a:ea typeface="Lato" pitchFamily="34" charset="-122"/>
                <a:cs typeface="Lato" pitchFamily="34" charset="-120"/>
              </a:rPr>
              <a:t>:The model outputs bounding boxes around detected faces. Draw bounding boxes on the original image to highlight detected faces.</a:t>
            </a:r>
            <a:endParaRPr lang="en-US" sz="1816" dirty="0"/>
          </a:p>
        </p:txBody>
      </p:sp>
      <p:sp>
        <p:nvSpPr>
          <p:cNvPr id="8" name="Text 5"/>
          <p:cNvSpPr/>
          <p:nvPr/>
        </p:nvSpPr>
        <p:spPr>
          <a:xfrm>
            <a:off x="1015365" y="5109924"/>
            <a:ext cx="6018371" cy="368975"/>
          </a:xfrm>
          <a:prstGeom prst="rect">
            <a:avLst/>
          </a:prstGeom>
          <a:noFill/>
          <a:ln/>
        </p:spPr>
        <p:txBody>
          <a:bodyPr wrap="none" rtlCol="0" anchor="t"/>
          <a:lstStyle/>
          <a:p>
            <a:pPr marL="0" indent="0">
              <a:lnSpc>
                <a:spcPts val="2906"/>
              </a:lnSpc>
              <a:buNone/>
            </a:pPr>
            <a:endParaRPr lang="en-US" sz="1816" dirty="0"/>
          </a:p>
        </p:txBody>
      </p:sp>
      <p:pic>
        <p:nvPicPr>
          <p:cNvPr id="9" name="Image 1" descr="preencoded.png"/>
          <p:cNvPicPr>
            <a:picLocks noChangeAspect="1"/>
          </p:cNvPicPr>
          <p:nvPr/>
        </p:nvPicPr>
        <p:blipFill>
          <a:blip r:embed="rId4"/>
          <a:stretch>
            <a:fillRect/>
          </a:stretch>
        </p:blipFill>
        <p:spPr>
          <a:xfrm>
            <a:off x="7604046" y="1960245"/>
            <a:ext cx="6018371" cy="5028367"/>
          </a:xfrm>
          <a:prstGeom prst="rect">
            <a:avLst/>
          </a:prstGeom>
        </p:spPr>
      </p:pic>
      <p:sp>
        <p:nvSpPr>
          <p:cNvPr id="10" name="Text 6"/>
          <p:cNvSpPr/>
          <p:nvPr/>
        </p:nvSpPr>
        <p:spPr>
          <a:xfrm>
            <a:off x="7604046" y="7248049"/>
            <a:ext cx="6018371" cy="368975"/>
          </a:xfrm>
          <a:prstGeom prst="rect">
            <a:avLst/>
          </a:prstGeom>
          <a:noFill/>
          <a:ln/>
        </p:spPr>
        <p:txBody>
          <a:bodyPr wrap="none" rtlCol="0" anchor="t"/>
          <a:lstStyle/>
          <a:p>
            <a:pPr marL="0" indent="0">
              <a:lnSpc>
                <a:spcPts val="2906"/>
              </a:lnSpc>
              <a:buNone/>
            </a:pPr>
            <a:endParaRPr lang="en-US" sz="181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txBody>
          <a:bodyPr/>
          <a:lstStyle/>
          <a:p>
            <a:endParaRPr lang="en-IN"/>
          </a:p>
        </p:txBody>
      </p:sp>
      <p:sp>
        <p:nvSpPr>
          <p:cNvPr id="4" name="Text 1"/>
          <p:cNvSpPr/>
          <p:nvPr/>
        </p:nvSpPr>
        <p:spPr>
          <a:xfrm>
            <a:off x="864037" y="1457682"/>
            <a:ext cx="7163514" cy="771525"/>
          </a:xfrm>
          <a:prstGeom prst="rect">
            <a:avLst/>
          </a:prstGeom>
          <a:noFill/>
          <a:ln/>
        </p:spPr>
        <p:txBody>
          <a:bodyPr wrap="none" rtlCol="0" anchor="t"/>
          <a:lstStyle/>
          <a:p>
            <a:pPr marL="0" indent="0">
              <a:lnSpc>
                <a:spcPts val="6075"/>
              </a:lnSpc>
              <a:buNone/>
            </a:pPr>
            <a:r>
              <a:rPr lang="en-US" sz="4860" dirty="0">
                <a:solidFill>
                  <a:srgbClr val="312F2B"/>
                </a:solidFill>
                <a:latin typeface="Gelasio" pitchFamily="34" charset="0"/>
                <a:ea typeface="Gelasio" pitchFamily="34" charset="-122"/>
                <a:cs typeface="Gelasio" pitchFamily="34" charset="-120"/>
              </a:rPr>
              <a:t>Age and Gender Detection</a:t>
            </a:r>
            <a:endParaRPr lang="en-US" sz="4860" dirty="0"/>
          </a:p>
        </p:txBody>
      </p:sp>
      <p:sp>
        <p:nvSpPr>
          <p:cNvPr id="5" name="Text 2"/>
          <p:cNvSpPr/>
          <p:nvPr/>
        </p:nvSpPr>
        <p:spPr>
          <a:xfrm>
            <a:off x="1258967" y="2685812"/>
            <a:ext cx="5755124" cy="1580198"/>
          </a:xfrm>
          <a:prstGeom prst="rect">
            <a:avLst/>
          </a:prstGeom>
          <a:noFill/>
          <a:ln/>
        </p:spPr>
        <p:txBody>
          <a:bodyPr wrap="square" rtlCol="0" anchor="t"/>
          <a:lstStyle/>
          <a:p>
            <a:pPr marL="342900" indent="-342900" algn="l">
              <a:lnSpc>
                <a:spcPts val="3110"/>
              </a:lnSpc>
              <a:buSzPct val="100000"/>
              <a:buChar char="•"/>
            </a:pPr>
            <a:r>
              <a:rPr lang="en-US" sz="1944" b="1" dirty="0">
                <a:solidFill>
                  <a:srgbClr val="272525"/>
                </a:solidFill>
                <a:latin typeface="Lato" pitchFamily="34" charset="0"/>
                <a:ea typeface="Lato" pitchFamily="34" charset="-122"/>
                <a:cs typeface="Lato" pitchFamily="34" charset="-120"/>
              </a:rPr>
              <a:t>Gender Detection</a:t>
            </a:r>
            <a:r>
              <a:rPr lang="en-US" sz="1944" dirty="0">
                <a:solidFill>
                  <a:srgbClr val="272525"/>
                </a:solidFill>
                <a:latin typeface="Lato" pitchFamily="34" charset="0"/>
                <a:ea typeface="Lato" pitchFamily="34" charset="-122"/>
                <a:cs typeface="Lato" pitchFamily="34" charset="-120"/>
              </a:rPr>
              <a:t>:Load the pre-trained gender detection model (</a:t>
            </a:r>
            <a:r>
              <a:rPr lang="en-US" sz="1944" dirty="0">
                <a:solidFill>
                  <a:srgbClr val="272525"/>
                </a:solidFill>
                <a:highlight>
                  <a:srgbClr val="E8E8E3"/>
                </a:highlight>
                <a:latin typeface="Consolas" pitchFamily="34" charset="0"/>
                <a:ea typeface="Consolas" pitchFamily="34" charset="-122"/>
                <a:cs typeface="Consolas" pitchFamily="34" charset="-120"/>
              </a:rPr>
              <a:t>gender_net</a:t>
            </a:r>
            <a:r>
              <a:rPr lang="en-US" sz="1944" dirty="0">
                <a:solidFill>
                  <a:srgbClr val="272525"/>
                </a:solidFill>
                <a:latin typeface="Lato" pitchFamily="34" charset="0"/>
                <a:ea typeface="Lato" pitchFamily="34" charset="-122"/>
                <a:cs typeface="Lato" pitchFamily="34" charset="-120"/>
              </a:rPr>
              <a:t>).Feed the face blob into the gender detection model.Predict the gender based on the model’s output.</a:t>
            </a:r>
            <a:endParaRPr lang="en-US" sz="1944" dirty="0"/>
          </a:p>
        </p:txBody>
      </p:sp>
      <p:sp>
        <p:nvSpPr>
          <p:cNvPr id="6" name="Text 3"/>
          <p:cNvSpPr/>
          <p:nvPr/>
        </p:nvSpPr>
        <p:spPr>
          <a:xfrm>
            <a:off x="864037" y="4488180"/>
            <a:ext cx="6150054" cy="395049"/>
          </a:xfrm>
          <a:prstGeom prst="rect">
            <a:avLst/>
          </a:prstGeom>
          <a:noFill/>
          <a:ln/>
        </p:spPr>
        <p:txBody>
          <a:bodyPr wrap="none" rtlCol="0" anchor="t"/>
          <a:lstStyle/>
          <a:p>
            <a:pPr marL="0" indent="0">
              <a:lnSpc>
                <a:spcPts val="3110"/>
              </a:lnSpc>
              <a:buNone/>
            </a:pPr>
            <a:endParaRPr lang="en-US" sz="1944" dirty="0"/>
          </a:p>
        </p:txBody>
      </p:sp>
      <p:sp>
        <p:nvSpPr>
          <p:cNvPr id="7" name="Text 4"/>
          <p:cNvSpPr/>
          <p:nvPr/>
        </p:nvSpPr>
        <p:spPr>
          <a:xfrm>
            <a:off x="1258967" y="5105400"/>
            <a:ext cx="5755124" cy="1580198"/>
          </a:xfrm>
          <a:prstGeom prst="rect">
            <a:avLst/>
          </a:prstGeom>
          <a:noFill/>
          <a:ln/>
        </p:spPr>
        <p:txBody>
          <a:bodyPr wrap="square" rtlCol="0" anchor="t"/>
          <a:lstStyle/>
          <a:p>
            <a:pPr marL="342900" indent="-342900" algn="l">
              <a:lnSpc>
                <a:spcPts val="3110"/>
              </a:lnSpc>
              <a:buSzPct val="100000"/>
              <a:buChar char="•"/>
            </a:pPr>
            <a:r>
              <a:rPr lang="en-US" sz="1944" b="1" dirty="0">
                <a:solidFill>
                  <a:srgbClr val="272525"/>
                </a:solidFill>
                <a:latin typeface="Lato" pitchFamily="34" charset="0"/>
                <a:ea typeface="Lato" pitchFamily="34" charset="-122"/>
                <a:cs typeface="Lato" pitchFamily="34" charset="-120"/>
              </a:rPr>
              <a:t>Age Detection</a:t>
            </a:r>
            <a:r>
              <a:rPr lang="en-US" sz="1944" dirty="0">
                <a:solidFill>
                  <a:srgbClr val="272525"/>
                </a:solidFill>
                <a:latin typeface="Lato" pitchFamily="34" charset="0"/>
                <a:ea typeface="Lato" pitchFamily="34" charset="-122"/>
                <a:cs typeface="Lato" pitchFamily="34" charset="-120"/>
              </a:rPr>
              <a:t>:Load the pre-trained age detection model (</a:t>
            </a:r>
            <a:r>
              <a:rPr lang="en-US" sz="1944" dirty="0">
                <a:solidFill>
                  <a:srgbClr val="272525"/>
                </a:solidFill>
                <a:highlight>
                  <a:srgbClr val="E8E8E3"/>
                </a:highlight>
                <a:latin typeface="Consolas" pitchFamily="34" charset="0"/>
                <a:ea typeface="Consolas" pitchFamily="34" charset="-122"/>
                <a:cs typeface="Consolas" pitchFamily="34" charset="-120"/>
              </a:rPr>
              <a:t>age_net</a:t>
            </a:r>
            <a:r>
              <a:rPr lang="en-US" sz="1944" dirty="0">
                <a:solidFill>
                  <a:srgbClr val="272525"/>
                </a:solidFill>
                <a:latin typeface="Lato" pitchFamily="34" charset="0"/>
                <a:ea typeface="Lato" pitchFamily="34" charset="-122"/>
                <a:cs typeface="Lato" pitchFamily="34" charset="-120"/>
              </a:rPr>
              <a:t>).Feed the face blob into the age detection model.Predict the age range based on the model’s output.</a:t>
            </a:r>
            <a:endParaRPr lang="en-US" sz="1944" dirty="0"/>
          </a:p>
        </p:txBody>
      </p:sp>
      <p:sp>
        <p:nvSpPr>
          <p:cNvPr id="8" name="Text 5"/>
          <p:cNvSpPr/>
          <p:nvPr/>
        </p:nvSpPr>
        <p:spPr>
          <a:xfrm>
            <a:off x="7623929" y="2846308"/>
            <a:ext cx="3086100" cy="385763"/>
          </a:xfrm>
          <a:prstGeom prst="rect">
            <a:avLst/>
          </a:prstGeom>
          <a:noFill/>
          <a:ln/>
        </p:spPr>
        <p:txBody>
          <a:bodyPr wrap="none" rtlCol="0" anchor="t"/>
          <a:lstStyle/>
          <a:p>
            <a:pPr marL="0" indent="0">
              <a:lnSpc>
                <a:spcPts val="3038"/>
              </a:lnSpc>
              <a:buNone/>
            </a:pPr>
            <a:r>
              <a:rPr lang="en-US" sz="2430" dirty="0">
                <a:solidFill>
                  <a:srgbClr val="312F2B"/>
                </a:solidFill>
                <a:latin typeface="Gelasio" pitchFamily="34" charset="0"/>
                <a:ea typeface="Gelasio" pitchFamily="34" charset="-122"/>
                <a:cs typeface="Gelasio" pitchFamily="34" charset="-120"/>
              </a:rPr>
              <a:t>Pre-trained models:</a:t>
            </a:r>
            <a:endParaRPr lang="en-US" sz="2430" dirty="0"/>
          </a:p>
        </p:txBody>
      </p:sp>
      <p:pic>
        <p:nvPicPr>
          <p:cNvPr id="9" name="Image 1" descr="preencoded.png"/>
          <p:cNvPicPr>
            <a:picLocks noChangeAspect="1"/>
          </p:cNvPicPr>
          <p:nvPr/>
        </p:nvPicPr>
        <p:blipFill>
          <a:blip r:embed="rId4"/>
          <a:stretch>
            <a:fillRect/>
          </a:stretch>
        </p:blipFill>
        <p:spPr>
          <a:xfrm>
            <a:off x="7623929" y="3509724"/>
            <a:ext cx="5568672" cy="1755338"/>
          </a:xfrm>
          <a:prstGeom prst="rect">
            <a:avLst/>
          </a:prstGeom>
        </p:spPr>
      </p:pic>
      <p:sp>
        <p:nvSpPr>
          <p:cNvPr id="10" name="Text 6"/>
          <p:cNvSpPr/>
          <p:nvPr/>
        </p:nvSpPr>
        <p:spPr>
          <a:xfrm>
            <a:off x="7623929" y="5542717"/>
            <a:ext cx="6150054" cy="395049"/>
          </a:xfrm>
          <a:prstGeom prst="rect">
            <a:avLst/>
          </a:prstGeom>
          <a:noFill/>
          <a:ln/>
        </p:spPr>
        <p:txBody>
          <a:bodyPr wrap="none" rtlCol="0" anchor="t"/>
          <a:lstStyle/>
          <a:p>
            <a:pPr marL="0" indent="0">
              <a:lnSpc>
                <a:spcPts val="3110"/>
              </a:lnSpc>
              <a:buNone/>
            </a:pPr>
            <a:endParaRPr lang="en-US" sz="194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109</TotalTime>
  <Words>964</Words>
  <Application>Microsoft Office PowerPoint</Application>
  <PresentationFormat>Custom</PresentationFormat>
  <Paragraphs>95</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Consolas</vt:lpstr>
      <vt:lpstr>Gelasio</vt:lpstr>
      <vt:lpstr>Lato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meet ghelnai</cp:lastModifiedBy>
  <cp:revision>2</cp:revision>
  <dcterms:created xsi:type="dcterms:W3CDTF">2024-07-24T06:25:58Z</dcterms:created>
  <dcterms:modified xsi:type="dcterms:W3CDTF">2024-07-24T08:16:37Z</dcterms:modified>
</cp:coreProperties>
</file>